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9" r:id="rId3"/>
    <p:sldId id="262" r:id="rId4"/>
    <p:sldId id="276" r:id="rId5"/>
    <p:sldId id="272" r:id="rId6"/>
    <p:sldId id="258" r:id="rId7"/>
    <p:sldId id="267" r:id="rId8"/>
    <p:sldId id="271" r:id="rId9"/>
    <p:sldId id="265" r:id="rId10"/>
    <p:sldId id="273" r:id="rId11"/>
    <p:sldId id="263" r:id="rId12"/>
    <p:sldId id="280" r:id="rId13"/>
    <p:sldId id="279" r:id="rId14"/>
    <p:sldId id="281" r:id="rId15"/>
    <p:sldId id="278" r:id="rId16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B6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35" autoAdjust="0"/>
    <p:restoredTop sz="94660"/>
  </p:normalViewPr>
  <p:slideViewPr>
    <p:cSldViewPr snapToGrid="0">
      <p:cViewPr varScale="1">
        <p:scale>
          <a:sx n="53" d="100"/>
          <a:sy n="53" d="100"/>
        </p:scale>
        <p:origin x="86" y="3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2000" b="1" i="0" u="none" strike="noStrike" baseline="0" dirty="0" smtClean="0">
                <a:solidFill>
                  <a:schemeClr val="tx1"/>
                </a:solidFill>
                <a:effectLst/>
              </a:rPr>
              <a:t>Tycker du att den du träffade lyssnade på dig?</a:t>
            </a:r>
            <a:endParaRPr lang="sv-SE" sz="2000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CA2-49D7-9B91-46546DF38C27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CA2-49D7-9B91-46546DF38C27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CA2-49D7-9B91-46546DF38C27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CA2-49D7-9B91-46546DF38C27}"/>
              </c:ext>
            </c:extLst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CA2-49D7-9B91-46546DF38C27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CA2-49D7-9B91-46546DF38C27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CA2-49D7-9B91-46546DF38C27}"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CA2-49D7-9B91-46546DF38C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Blad1!$A$1:$D$1</c:f>
              <c:strCache>
                <c:ptCount val="4"/>
                <c:pt idx="0">
                  <c:v>Ja</c:v>
                </c:pt>
                <c:pt idx="1">
                  <c:v>Snarare ja</c:v>
                </c:pt>
                <c:pt idx="2">
                  <c:v>Snarare nej</c:v>
                </c:pt>
                <c:pt idx="3">
                  <c:v>Nej</c:v>
                </c:pt>
              </c:strCache>
            </c:strRef>
          </c:cat>
          <c:val>
            <c:numRef>
              <c:f>Blad1!$A$2:$D$2</c:f>
              <c:numCache>
                <c:formatCode>0.00%</c:formatCode>
                <c:ptCount val="4"/>
                <c:pt idx="0">
                  <c:v>0.5161</c:v>
                </c:pt>
                <c:pt idx="1">
                  <c:v>0.26390000000000002</c:v>
                </c:pt>
                <c:pt idx="2">
                  <c:v>0.1613</c:v>
                </c:pt>
                <c:pt idx="3">
                  <c:v>5.8700000000000002E-2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CA2-49D7-9B91-46546DF38C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-27"/>
        <c:axId val="565737400"/>
        <c:axId val="565732696"/>
      </c:barChart>
      <c:catAx>
        <c:axId val="565737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5732696"/>
        <c:crosses val="autoZero"/>
        <c:auto val="1"/>
        <c:lblAlgn val="ctr"/>
        <c:lblOffset val="100"/>
        <c:noMultiLvlLbl val="0"/>
      </c:catAx>
      <c:valAx>
        <c:axId val="565732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5737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2000" b="1" i="0" u="none" strike="noStrike" baseline="0" dirty="0" smtClean="0">
                <a:solidFill>
                  <a:schemeClr val="tx1"/>
                </a:solidFill>
                <a:effectLst/>
              </a:rPr>
              <a:t>Tycker du att informationen som du fick var lätt att förstå?</a:t>
            </a:r>
            <a:endParaRPr lang="sv-SE" sz="20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877-4D23-8DB8-F79C43478DBF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877-4D23-8DB8-F79C43478DBF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877-4D23-8DB8-F79C43478DBF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877-4D23-8DB8-F79C43478DB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'[Diagram i Microsoft PowerPoint]Blad1'!$A$1:$D$1</c:f>
              <c:strCache>
                <c:ptCount val="4"/>
                <c:pt idx="0">
                  <c:v>Ja</c:v>
                </c:pt>
                <c:pt idx="1">
                  <c:v>Snarare ja</c:v>
                </c:pt>
                <c:pt idx="2">
                  <c:v>Snarare nej</c:v>
                </c:pt>
                <c:pt idx="3">
                  <c:v>Nej</c:v>
                </c:pt>
              </c:strCache>
            </c:strRef>
          </c:cat>
          <c:val>
            <c:numRef>
              <c:f>'[Diagram i Microsoft PowerPoint]Blad1'!$A$2:$D$2</c:f>
              <c:numCache>
                <c:formatCode>0.00%</c:formatCode>
                <c:ptCount val="4"/>
                <c:pt idx="0">
                  <c:v>0.2757</c:v>
                </c:pt>
                <c:pt idx="1">
                  <c:v>0.39300000000000002</c:v>
                </c:pt>
                <c:pt idx="2">
                  <c:v>0.26690000000000003</c:v>
                </c:pt>
                <c:pt idx="3">
                  <c:v>6.4500000000000002E-2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877-4D23-8DB8-F79C43478D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-27"/>
        <c:axId val="566443392"/>
        <c:axId val="566444176"/>
      </c:barChart>
      <c:catAx>
        <c:axId val="56644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6444176"/>
        <c:crosses val="autoZero"/>
        <c:auto val="1"/>
        <c:lblAlgn val="ctr"/>
        <c:lblOffset val="100"/>
        <c:noMultiLvlLbl val="0"/>
      </c:catAx>
      <c:valAx>
        <c:axId val="566444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6443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2000" b="1" i="0" u="none" strike="noStrike" baseline="0" dirty="0" smtClean="0">
                <a:solidFill>
                  <a:schemeClr val="tx1"/>
                </a:solidFill>
                <a:effectLst/>
              </a:rPr>
              <a:t>Tycker du att du blivit hjälpt av träffarna?</a:t>
            </a:r>
            <a:endParaRPr lang="sv-SE" sz="2000" b="1" dirty="0">
              <a:solidFill>
                <a:schemeClr val="tx1"/>
              </a:solidFill>
            </a:endParaRPr>
          </a:p>
        </c:rich>
      </c:tx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E73-4053-B3AD-4C85E89A3F5B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E73-4053-B3AD-4C85E89A3F5B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E73-4053-B3AD-4C85E89A3F5B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E73-4053-B3AD-4C85E89A3F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Blad1!$A$1:$D$1</c:f>
              <c:strCache>
                <c:ptCount val="4"/>
                <c:pt idx="0">
                  <c:v>Ja</c:v>
                </c:pt>
                <c:pt idx="1">
                  <c:v>Snarare ja</c:v>
                </c:pt>
                <c:pt idx="2">
                  <c:v>Snarare nej</c:v>
                </c:pt>
                <c:pt idx="3">
                  <c:v>Nej</c:v>
                </c:pt>
              </c:strCache>
            </c:strRef>
          </c:cat>
          <c:val>
            <c:numRef>
              <c:f>Blad1!$A$2:$D$2</c:f>
              <c:numCache>
                <c:formatCode>0.00%</c:formatCode>
                <c:ptCount val="4"/>
                <c:pt idx="0">
                  <c:v>0.26390000000000002</c:v>
                </c:pt>
                <c:pt idx="1">
                  <c:v>0.32550000000000001</c:v>
                </c:pt>
                <c:pt idx="2">
                  <c:v>0.2581</c:v>
                </c:pt>
                <c:pt idx="3">
                  <c:v>0.1525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E73-4053-B3AD-4C85E89A3F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-27"/>
        <c:axId val="565735440"/>
        <c:axId val="565737792"/>
      </c:barChart>
      <c:catAx>
        <c:axId val="565735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5737792"/>
        <c:crosses val="autoZero"/>
        <c:auto val="1"/>
        <c:lblAlgn val="ctr"/>
        <c:lblOffset val="100"/>
        <c:noMultiLvlLbl val="0"/>
      </c:catAx>
      <c:valAx>
        <c:axId val="565737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5735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D60E6F-E82E-403B-A1ED-9E8D5D9D667C}" type="datetimeFigureOut">
              <a:rPr lang="sv-SE" smtClean="0"/>
              <a:t>2017-10-12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67632-F50E-427F-BC05-C7ED8B8426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5983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67632-F50E-427F-BC05-C7ED8B84261C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8746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0C31-A61F-44EA-B8B2-C2FF788D66E6}" type="datetimeFigureOut">
              <a:rPr lang="sv-SE" smtClean="0"/>
              <a:t>2017-10-12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29B0F-442F-417E-9ECA-65F6D3CE70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4053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0C31-A61F-44EA-B8B2-C2FF788D66E6}" type="datetimeFigureOut">
              <a:rPr lang="sv-SE" smtClean="0"/>
              <a:t>2017-10-12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29B0F-442F-417E-9ECA-65F6D3CE70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1084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0C31-A61F-44EA-B8B2-C2FF788D66E6}" type="datetimeFigureOut">
              <a:rPr lang="sv-SE" smtClean="0"/>
              <a:t>2017-10-12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29B0F-442F-417E-9ECA-65F6D3CE70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9494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0C31-A61F-44EA-B8B2-C2FF788D66E6}" type="datetimeFigureOut">
              <a:rPr lang="sv-SE" smtClean="0"/>
              <a:t>2017-10-12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29B0F-442F-417E-9ECA-65F6D3CE70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7648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0C31-A61F-44EA-B8B2-C2FF788D66E6}" type="datetimeFigureOut">
              <a:rPr lang="sv-SE" smtClean="0"/>
              <a:t>2017-10-12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29B0F-442F-417E-9ECA-65F6D3CE70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300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0C31-A61F-44EA-B8B2-C2FF788D66E6}" type="datetimeFigureOut">
              <a:rPr lang="sv-SE" smtClean="0"/>
              <a:t>2017-10-12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29B0F-442F-417E-9ECA-65F6D3CE70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3204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0C31-A61F-44EA-B8B2-C2FF788D66E6}" type="datetimeFigureOut">
              <a:rPr lang="sv-SE" smtClean="0"/>
              <a:t>2017-10-12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29B0F-442F-417E-9ECA-65F6D3CE70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898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0C31-A61F-44EA-B8B2-C2FF788D66E6}" type="datetimeFigureOut">
              <a:rPr lang="sv-SE" smtClean="0"/>
              <a:t>2017-10-12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29B0F-442F-417E-9ECA-65F6D3CE70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880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0C31-A61F-44EA-B8B2-C2FF788D66E6}" type="datetimeFigureOut">
              <a:rPr lang="sv-SE" smtClean="0"/>
              <a:t>2017-10-12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29B0F-442F-417E-9ECA-65F6D3CE70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9726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0C31-A61F-44EA-B8B2-C2FF788D66E6}" type="datetimeFigureOut">
              <a:rPr lang="sv-SE" smtClean="0"/>
              <a:t>2017-10-12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29B0F-442F-417E-9ECA-65F6D3CE70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3007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0C31-A61F-44EA-B8B2-C2FF788D66E6}" type="datetimeFigureOut">
              <a:rPr lang="sv-SE" smtClean="0"/>
              <a:t>2017-10-12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29B0F-442F-417E-9ECA-65F6D3CE70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7229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80C31-A61F-44EA-B8B2-C2FF788D66E6}" type="datetimeFigureOut">
              <a:rPr lang="sv-SE" smtClean="0"/>
              <a:t>2017-10-12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29B0F-442F-417E-9ECA-65F6D3CE70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6952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ung.attention-riks.s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1LyFDH-p6k" TargetMode="External"/><Relationship Id="rId2" Type="http://schemas.openxmlformats.org/officeDocument/2006/relationships/hyperlink" Target="https://www.youtube.com/watch?v=OFQMowrd2m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tbv5kW4bfA&amp;t=1s" TargetMode="External"/><Relationship Id="rId2" Type="http://schemas.openxmlformats.org/officeDocument/2006/relationships/hyperlink" Target="https://www.youtube.com/watch?v=OcASIuRK2c8&amp;t=7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s://www.youtube.com/watch?v=d4IicbOl3ZU&amp;t=10s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9918" y="5195917"/>
            <a:ext cx="1147732" cy="1147732"/>
          </a:xfrm>
          <a:prstGeom prst="rect">
            <a:avLst/>
          </a:prstGeom>
        </p:spPr>
      </p:pic>
      <p:pic>
        <p:nvPicPr>
          <p:cNvPr id="8" name="Platshållare för innehåll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517" y="988010"/>
            <a:ext cx="6002194" cy="4469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42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6000" dirty="0" smtClean="0">
                <a:solidFill>
                  <a:srgbClr val="6FB62A"/>
                </a:solidFill>
                <a:latin typeface="+mn-lt"/>
              </a:rPr>
              <a:t>Enkätrapport: Slutsatser</a:t>
            </a:r>
            <a:endParaRPr lang="sv-SE" sz="6000" dirty="0"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235200"/>
            <a:ext cx="10515600" cy="3941763"/>
          </a:xfrm>
        </p:spPr>
        <p:txBody>
          <a:bodyPr>
            <a:normAutofit/>
          </a:bodyPr>
          <a:lstStyle/>
          <a:p>
            <a:r>
              <a:rPr lang="sv-SE" dirty="0"/>
              <a:t>Barn behöver </a:t>
            </a:r>
            <a:r>
              <a:rPr lang="sv-SE" dirty="0" smtClean="0"/>
              <a:t>vara </a:t>
            </a:r>
            <a:r>
              <a:rPr lang="sv-SE" dirty="0"/>
              <a:t>delaktiga i sin egen </a:t>
            </a:r>
            <a:r>
              <a:rPr lang="sv-SE" dirty="0" smtClean="0"/>
              <a:t>vård</a:t>
            </a:r>
            <a:br>
              <a:rPr lang="sv-SE" dirty="0" smtClean="0"/>
            </a:br>
            <a:endParaRPr lang="sv-SE" dirty="0"/>
          </a:p>
          <a:p>
            <a:r>
              <a:rPr lang="sv-SE" dirty="0" smtClean="0"/>
              <a:t>Barn behöver få </a:t>
            </a:r>
            <a:r>
              <a:rPr lang="sv-SE" dirty="0"/>
              <a:t>information inför </a:t>
            </a:r>
            <a:r>
              <a:rPr lang="sv-SE" dirty="0" smtClean="0"/>
              <a:t>möten - syftet </a:t>
            </a:r>
            <a:r>
              <a:rPr lang="sv-SE" dirty="0"/>
              <a:t>med </a:t>
            </a:r>
            <a:r>
              <a:rPr lang="sv-SE" dirty="0" smtClean="0"/>
              <a:t>mötet, </a:t>
            </a:r>
            <a:r>
              <a:rPr lang="sv-SE" dirty="0"/>
              <a:t>vilka </a:t>
            </a:r>
            <a:r>
              <a:rPr lang="sv-SE" dirty="0" smtClean="0"/>
              <a:t>som kommer </a:t>
            </a:r>
            <a:r>
              <a:rPr lang="sv-SE" dirty="0"/>
              <a:t>att var där, hur länge och hur ofta, vad </a:t>
            </a:r>
            <a:r>
              <a:rPr lang="sv-SE" dirty="0" smtClean="0"/>
              <a:t>barnet kan påverka</a:t>
            </a:r>
            <a:br>
              <a:rPr lang="sv-SE" dirty="0" smtClean="0"/>
            </a:br>
            <a:endParaRPr lang="sv-SE" dirty="0"/>
          </a:p>
          <a:p>
            <a:r>
              <a:rPr lang="sv-SE" dirty="0" smtClean="0"/>
              <a:t>Barn behöver få tydlig </a:t>
            </a:r>
            <a:r>
              <a:rPr lang="sv-SE" dirty="0"/>
              <a:t>information </a:t>
            </a:r>
            <a:r>
              <a:rPr lang="sv-SE" dirty="0" smtClean="0"/>
              <a:t>och </a:t>
            </a:r>
            <a:r>
              <a:rPr lang="sv-SE" dirty="0"/>
              <a:t>tillfällen att ställa frågor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2736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6000" dirty="0" smtClean="0">
                <a:solidFill>
                  <a:srgbClr val="6FB62A"/>
                </a:solidFill>
                <a:latin typeface="+mn-lt"/>
              </a:rPr>
              <a:t>Sprida kunskap!</a:t>
            </a:r>
            <a:endParaRPr lang="sv-SE" sz="6000" dirty="0">
              <a:solidFill>
                <a:srgbClr val="6FB62A"/>
              </a:solidFill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4100" dirty="0" smtClean="0">
                <a:solidFill>
                  <a:srgbClr val="92D050"/>
                </a:solidFill>
              </a:rPr>
              <a:t>Tryckt informationsmaterial, film och webb:</a:t>
            </a:r>
            <a:br>
              <a:rPr lang="sv-SE" sz="4100" dirty="0" smtClean="0">
                <a:solidFill>
                  <a:srgbClr val="92D050"/>
                </a:solidFill>
              </a:rPr>
            </a:br>
            <a:endParaRPr lang="sv-SE" sz="4100" dirty="0" smtClean="0">
              <a:solidFill>
                <a:srgbClr val="92D050"/>
              </a:solidFill>
            </a:endParaRPr>
          </a:p>
          <a:p>
            <a:r>
              <a:rPr lang="sv-SE" dirty="0" smtClean="0"/>
              <a:t>Checklista </a:t>
            </a:r>
            <a:r>
              <a:rPr lang="sv-SE" dirty="0"/>
              <a:t>för behandlare som vill göra barn med NPF delaktiga i sin </a:t>
            </a:r>
            <a:r>
              <a:rPr lang="sv-SE" dirty="0" smtClean="0"/>
              <a:t>vård. 2 sidor av samma ark – en för behandlare och en för barnet.</a:t>
            </a:r>
          </a:p>
          <a:p>
            <a:r>
              <a:rPr lang="sv-SE" dirty="0"/>
              <a:t>men Hallå! - Ungdomstidning som bilaga i Attention nr 1 </a:t>
            </a:r>
            <a:r>
              <a:rPr lang="sv-SE" dirty="0" smtClean="0"/>
              <a:t>2017</a:t>
            </a:r>
          </a:p>
          <a:p>
            <a:r>
              <a:rPr lang="sv-SE" dirty="0" smtClean="0"/>
              <a:t>Webbplats med </a:t>
            </a:r>
            <a:r>
              <a:rPr lang="sv-SE" dirty="0"/>
              <a:t>information och inspiration för barn och unga med </a:t>
            </a:r>
            <a:r>
              <a:rPr lang="sv-SE" dirty="0" smtClean="0"/>
              <a:t>NPF</a:t>
            </a:r>
            <a:r>
              <a:rPr lang="sv-SE" dirty="0"/>
              <a:t> </a:t>
            </a:r>
            <a:r>
              <a:rPr lang="sv-SE" dirty="0" smtClean="0">
                <a:hlinkClick r:id="rId2"/>
              </a:rPr>
              <a:t>http</a:t>
            </a:r>
            <a:r>
              <a:rPr lang="sv-SE" dirty="0">
                <a:hlinkClick r:id="rId2"/>
              </a:rPr>
              <a:t>://ung.attention-riks.se</a:t>
            </a:r>
            <a:r>
              <a:rPr lang="sv-SE" dirty="0" smtClean="0">
                <a:hlinkClick r:id="rId2"/>
              </a:rPr>
              <a:t>/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5697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92D050"/>
                </a:solidFill>
              </a:rPr>
              <a:t>Illustrerade informationsfilmer om NPF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25625"/>
            <a:ext cx="5972033" cy="4351338"/>
          </a:xfrm>
        </p:spPr>
        <p:txBody>
          <a:bodyPr>
            <a:normAutofit fontScale="85000" lnSpcReduction="20000"/>
          </a:bodyPr>
          <a:lstStyle/>
          <a:p>
            <a:r>
              <a:rPr lang="sv-SE" dirty="0"/>
              <a:t>Vad är ADHD? 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>
                <a:hlinkClick r:id="rId2"/>
              </a:rPr>
              <a:t>https</a:t>
            </a:r>
            <a:r>
              <a:rPr lang="sv-SE" dirty="0">
                <a:hlinkClick r:id="rId2"/>
              </a:rPr>
              <a:t>://</a:t>
            </a:r>
            <a:r>
              <a:rPr lang="sv-SE" dirty="0" smtClean="0">
                <a:hlinkClick r:id="rId2"/>
              </a:rPr>
              <a:t>www.youtube.com/watch?v=OFQMowrd2ms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Vad </a:t>
            </a:r>
            <a:r>
              <a:rPr lang="sv-SE" dirty="0"/>
              <a:t>är ASD? 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>
                <a:hlinkClick r:id="rId3"/>
              </a:rPr>
              <a:t>https</a:t>
            </a:r>
            <a:r>
              <a:rPr lang="sv-SE" dirty="0">
                <a:hlinkClick r:id="rId3"/>
              </a:rPr>
              <a:t>://</a:t>
            </a:r>
            <a:r>
              <a:rPr lang="sv-SE" dirty="0" smtClean="0">
                <a:hlinkClick r:id="rId3"/>
              </a:rPr>
              <a:t>www.youtube.com/watch?v=r1LyFDH-p6k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Vad </a:t>
            </a:r>
            <a:r>
              <a:rPr lang="sv-SE" dirty="0"/>
              <a:t>är språkstörning?  </a:t>
            </a:r>
            <a:r>
              <a:rPr lang="sv-SE" dirty="0" smtClean="0"/>
              <a:t>September 2017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Vad </a:t>
            </a:r>
            <a:r>
              <a:rPr lang="sv-SE" dirty="0"/>
              <a:t>är </a:t>
            </a:r>
            <a:r>
              <a:rPr lang="sv-SE" dirty="0" err="1"/>
              <a:t>Tourette</a:t>
            </a:r>
            <a:r>
              <a:rPr lang="sv-SE" dirty="0" smtClean="0"/>
              <a:t>? </a:t>
            </a:r>
            <a:r>
              <a:rPr lang="sv-SE" dirty="0"/>
              <a:t>V</a:t>
            </a:r>
            <a:r>
              <a:rPr lang="sv-SE" dirty="0" smtClean="0"/>
              <a:t>intern 2017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pic>
        <p:nvPicPr>
          <p:cNvPr id="1026" name="Picture 2" descr="Riksförbundet Attentions foto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4948" y="1825625"/>
            <a:ext cx="4552903" cy="3435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337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92D050"/>
                </a:solidFill>
              </a:rPr>
              <a:t>Filmer: Barns röst i vården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25625"/>
            <a:ext cx="5685430" cy="4351338"/>
          </a:xfrm>
        </p:spPr>
        <p:txBody>
          <a:bodyPr/>
          <a:lstStyle/>
          <a:p>
            <a:r>
              <a:rPr lang="sv-SE" dirty="0" smtClean="0">
                <a:hlinkClick r:id="rId2"/>
              </a:rPr>
              <a:t>Barns </a:t>
            </a:r>
            <a:r>
              <a:rPr lang="sv-SE" dirty="0">
                <a:hlinkClick r:id="rId2"/>
              </a:rPr>
              <a:t>röst i vården – vilka kommer jag att träffa</a:t>
            </a:r>
            <a:r>
              <a:rPr lang="sv-SE" dirty="0" smtClean="0">
                <a:hlinkClick r:id="rId2"/>
              </a:rPr>
              <a:t>?</a:t>
            </a:r>
            <a:endParaRPr lang="sv-SE" dirty="0" smtClean="0"/>
          </a:p>
          <a:p>
            <a:r>
              <a:rPr lang="sv-SE" dirty="0">
                <a:hlinkClick r:id="rId3"/>
              </a:rPr>
              <a:t>Barns röst i vården – hur gör man en utredning</a:t>
            </a:r>
            <a:r>
              <a:rPr lang="sv-SE" dirty="0" smtClean="0">
                <a:hlinkClick r:id="rId3"/>
              </a:rPr>
              <a:t>?</a:t>
            </a:r>
            <a:endParaRPr lang="sv-SE" dirty="0"/>
          </a:p>
          <a:p>
            <a:r>
              <a:rPr lang="sv-SE" dirty="0">
                <a:hlinkClick r:id="rId4"/>
              </a:rPr>
              <a:t>Barns röst i vården – vad har jag för rättigheter</a:t>
            </a:r>
            <a:r>
              <a:rPr lang="sv-SE" dirty="0" smtClean="0">
                <a:hlinkClick r:id="rId4"/>
              </a:rPr>
              <a:t>?</a:t>
            </a:r>
            <a:endParaRPr lang="sv-SE" dirty="0"/>
          </a:p>
        </p:txBody>
      </p:sp>
      <p:pic>
        <p:nvPicPr>
          <p:cNvPr id="2050" name="Picture 2" descr="Riksförbundet Attentions foto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115" y="796546"/>
            <a:ext cx="4416425" cy="5380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904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000" dirty="0" smtClean="0">
                <a:solidFill>
                  <a:srgbClr val="6FB62A"/>
                </a:solidFill>
                <a:latin typeface="+mn-lt"/>
              </a:rPr>
              <a:t>På gång nu!</a:t>
            </a:r>
            <a:endParaRPr lang="sv-SE" sz="6000" dirty="0">
              <a:solidFill>
                <a:srgbClr val="6FB62A"/>
              </a:solidFill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r>
              <a:rPr lang="sv-SE" sz="4800" dirty="0" smtClean="0"/>
              <a:t>Checklista för barn och vårdpersonal</a:t>
            </a:r>
          </a:p>
          <a:p>
            <a:r>
              <a:rPr lang="sv-SE" sz="4800" dirty="0" smtClean="0"/>
              <a:t>Barngruppsmaterial - läger</a:t>
            </a:r>
          </a:p>
          <a:p>
            <a:r>
              <a:rPr lang="sv-SE" sz="4800" dirty="0" smtClean="0"/>
              <a:t>Regionala spridningskonferenser</a:t>
            </a:r>
          </a:p>
          <a:p>
            <a:r>
              <a:rPr lang="sv-SE" sz="4800" smtClean="0"/>
              <a:t>Utbilda, </a:t>
            </a:r>
            <a:r>
              <a:rPr lang="sv-SE" sz="4800" dirty="0" smtClean="0"/>
              <a:t>inspirera </a:t>
            </a:r>
            <a:r>
              <a:rPr lang="sv-SE" sz="4800" smtClean="0"/>
              <a:t>och sprida </a:t>
            </a:r>
            <a:endParaRPr lang="sv-SE" sz="4800" dirty="0"/>
          </a:p>
        </p:txBody>
      </p:sp>
    </p:spTree>
    <p:extLst>
      <p:ext uri="{BB962C8B-B14F-4D97-AF65-F5344CB8AC3E}">
        <p14:creationId xmlns:p14="http://schemas.microsoft.com/office/powerpoint/2010/main" val="8241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000" dirty="0" smtClean="0">
                <a:solidFill>
                  <a:srgbClr val="6FB62A"/>
                </a:solidFill>
                <a:latin typeface="+mn-lt"/>
              </a:rPr>
              <a:t>Tack för att ni lyssnat!</a:t>
            </a:r>
            <a:endParaRPr lang="sv-SE" sz="6000" dirty="0">
              <a:solidFill>
                <a:srgbClr val="6FB62A"/>
              </a:solidFill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4800" dirty="0" smtClean="0"/>
              <a:t>Hör gärna av er till: </a:t>
            </a:r>
          </a:p>
          <a:p>
            <a:pPr marL="0" indent="0">
              <a:buNone/>
            </a:pPr>
            <a:r>
              <a:rPr lang="sv-SE" sz="4800" dirty="0" smtClean="0"/>
              <a:t>linnea.rosenberg@attention-riks.se</a:t>
            </a:r>
            <a:endParaRPr lang="sv-SE" sz="4800" dirty="0"/>
          </a:p>
        </p:txBody>
      </p:sp>
    </p:spTree>
    <p:extLst>
      <p:ext uri="{BB962C8B-B14F-4D97-AF65-F5344CB8AC3E}">
        <p14:creationId xmlns:p14="http://schemas.microsoft.com/office/powerpoint/2010/main" val="314943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6000" dirty="0" smtClean="0">
                <a:solidFill>
                  <a:srgbClr val="6FB62A"/>
                </a:solidFill>
                <a:latin typeface="+mn-lt"/>
              </a:rPr>
              <a:t>Barns Röst</a:t>
            </a:r>
            <a:endParaRPr lang="sv-SE" sz="6000" dirty="0">
              <a:solidFill>
                <a:srgbClr val="6FB62A"/>
              </a:solidFill>
              <a:latin typeface="+mn-lt"/>
            </a:endParaRPr>
          </a:p>
        </p:txBody>
      </p:sp>
      <p:sp>
        <p:nvSpPr>
          <p:cNvPr id="6" name="Platshållare för innehåll 10"/>
          <p:cNvSpPr>
            <a:spLocks noGrp="1"/>
          </p:cNvSpPr>
          <p:nvPr>
            <p:ph sz="quarter" idx="4294967295"/>
          </p:nvPr>
        </p:nvSpPr>
        <p:spPr>
          <a:xfrm>
            <a:off x="1105468" y="2503055"/>
            <a:ext cx="10248331" cy="391139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3200" dirty="0" smtClean="0">
                <a:solidFill>
                  <a:srgbClr val="6FB62A"/>
                </a:solidFill>
              </a:rPr>
              <a:t>Vi </a:t>
            </a:r>
            <a:r>
              <a:rPr lang="sv-SE" sz="3200" dirty="0">
                <a:solidFill>
                  <a:srgbClr val="6FB62A"/>
                </a:solidFill>
              </a:rPr>
              <a:t>arbetar för och </a:t>
            </a:r>
            <a:r>
              <a:rPr lang="sv-SE" sz="3200" dirty="0" smtClean="0">
                <a:solidFill>
                  <a:srgbClr val="6FB62A"/>
                </a:solidFill>
              </a:rPr>
              <a:t>med: </a:t>
            </a:r>
            <a:r>
              <a:rPr lang="sv-SE" sz="3200" dirty="0" smtClean="0"/>
              <a:t>Barn </a:t>
            </a:r>
            <a:r>
              <a:rPr lang="sv-SE" sz="3200" dirty="0"/>
              <a:t>med NPF </a:t>
            </a:r>
            <a:r>
              <a:rPr lang="sv-SE" sz="3200" dirty="0" smtClean="0"/>
              <a:t>10-17 </a:t>
            </a:r>
            <a:r>
              <a:rPr lang="sv-SE" sz="3200" dirty="0"/>
              <a:t>år</a:t>
            </a:r>
            <a:r>
              <a:rPr lang="sv-SE" sz="3200" dirty="0" smtClean="0"/>
              <a:t>.</a:t>
            </a:r>
          </a:p>
          <a:p>
            <a:pPr marL="0" indent="0">
              <a:buNone/>
            </a:pPr>
            <a:r>
              <a:rPr lang="sv-SE" sz="3200" dirty="0" smtClean="0">
                <a:solidFill>
                  <a:srgbClr val="92D050"/>
                </a:solidFill>
              </a:rPr>
              <a:t>Vi riktar oss också till: </a:t>
            </a:r>
            <a:r>
              <a:rPr lang="sv-SE" sz="3200" dirty="0" smtClean="0"/>
              <a:t>Vårdgivare och föräldrar </a:t>
            </a:r>
          </a:p>
          <a:p>
            <a:pPr marL="0" indent="0">
              <a:buNone/>
            </a:pPr>
            <a:r>
              <a:rPr lang="sv-SE" sz="3200" dirty="0" smtClean="0">
                <a:solidFill>
                  <a:srgbClr val="6FB62A"/>
                </a:solidFill>
              </a:rPr>
              <a:t>Vi </a:t>
            </a:r>
            <a:r>
              <a:rPr lang="sv-SE" sz="3200" dirty="0">
                <a:solidFill>
                  <a:srgbClr val="6FB62A"/>
                </a:solidFill>
              </a:rPr>
              <a:t>samarbetar </a:t>
            </a:r>
            <a:r>
              <a:rPr lang="sv-SE" sz="3200" dirty="0" smtClean="0">
                <a:solidFill>
                  <a:srgbClr val="6FB62A"/>
                </a:solidFill>
              </a:rPr>
              <a:t>med:</a:t>
            </a:r>
            <a:r>
              <a:rPr lang="sv-SE" sz="3200" dirty="0" smtClean="0"/>
              <a:t> KIND </a:t>
            </a:r>
            <a:r>
              <a:rPr lang="sv-SE" sz="3200" dirty="0"/>
              <a:t>och Habilitering &amp; Hälsa </a:t>
            </a:r>
            <a:r>
              <a:rPr lang="sv-SE" sz="3200" dirty="0" smtClean="0"/>
              <a:t>i SLL </a:t>
            </a:r>
          </a:p>
          <a:p>
            <a:pPr marL="0" indent="0">
              <a:buNone/>
            </a:pPr>
            <a:r>
              <a:rPr lang="sv-SE" sz="3200" dirty="0" smtClean="0">
                <a:solidFill>
                  <a:schemeClr val="accent6"/>
                </a:solidFill>
              </a:rPr>
              <a:t>Vi är finansierade av:  </a:t>
            </a:r>
            <a:r>
              <a:rPr lang="sv-SE" sz="3200" dirty="0" smtClean="0"/>
              <a:t>Allmänna Arvsfonden</a:t>
            </a:r>
            <a:endParaRPr lang="sv-SE" sz="3200" dirty="0"/>
          </a:p>
          <a:p>
            <a:pPr marL="0" indent="0">
              <a:buNone/>
            </a:pPr>
            <a:r>
              <a:rPr lang="sv-SE" sz="3200" dirty="0" smtClean="0">
                <a:solidFill>
                  <a:srgbClr val="6FB62A"/>
                </a:solidFill>
              </a:rPr>
              <a:t>När:</a:t>
            </a:r>
            <a:r>
              <a:rPr lang="sv-SE" sz="3200" dirty="0" smtClean="0"/>
              <a:t> Tre </a:t>
            </a:r>
            <a:r>
              <a:rPr lang="sv-SE" sz="3200" dirty="0"/>
              <a:t>år 2015-2018</a:t>
            </a:r>
          </a:p>
          <a:p>
            <a:pPr marL="0" indent="0">
              <a:buNone/>
            </a:pPr>
            <a:endParaRPr lang="sv-SE" b="1" dirty="0" smtClean="0"/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30838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6000" dirty="0" smtClean="0">
                <a:solidFill>
                  <a:srgbClr val="6FB62A"/>
                </a:solidFill>
                <a:latin typeface="+mn-lt"/>
              </a:rPr>
              <a:t>Mål: Ökad delaktighet!</a:t>
            </a:r>
            <a:endParaRPr lang="sv-SE" sz="6000" dirty="0">
              <a:solidFill>
                <a:srgbClr val="6FB62A"/>
              </a:solidFill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v-SE" sz="5100" dirty="0">
                <a:solidFill>
                  <a:srgbClr val="6FB62A"/>
                </a:solidFill>
              </a:rPr>
              <a:t>Delaktig = </a:t>
            </a:r>
            <a:r>
              <a:rPr lang="sv-SE" sz="4400" dirty="0"/>
              <a:t>bli lyssnad på, få information, få </a:t>
            </a:r>
            <a:r>
              <a:rPr lang="sv-SE" sz="4400" dirty="0" smtClean="0"/>
              <a:t>påverka</a:t>
            </a:r>
          </a:p>
          <a:p>
            <a:pPr marL="0" indent="0">
              <a:buNone/>
            </a:pPr>
            <a:endParaRPr lang="sv-SE" sz="4400" dirty="0"/>
          </a:p>
          <a:p>
            <a:pPr marL="0" indent="0">
              <a:buNone/>
            </a:pPr>
            <a:r>
              <a:rPr lang="sv-SE" sz="5100" dirty="0" smtClean="0">
                <a:solidFill>
                  <a:srgbClr val="6FB62A"/>
                </a:solidFill>
              </a:rPr>
              <a:t>Hurdå?</a:t>
            </a:r>
          </a:p>
          <a:p>
            <a:r>
              <a:rPr lang="sv-SE" sz="4400" dirty="0" smtClean="0"/>
              <a:t>Lyssna på barnen och utgå från deras synpunkter</a:t>
            </a:r>
          </a:p>
          <a:p>
            <a:r>
              <a:rPr lang="sv-SE" sz="4400" dirty="0"/>
              <a:t>Göra </a:t>
            </a:r>
            <a:r>
              <a:rPr lang="sv-SE" sz="4400" dirty="0" smtClean="0"/>
              <a:t>vårdgivare medvetna </a:t>
            </a:r>
            <a:r>
              <a:rPr lang="sv-SE" sz="4400" dirty="0"/>
              <a:t>om barnens önskemål och </a:t>
            </a:r>
            <a:r>
              <a:rPr lang="sv-SE" sz="4400" dirty="0" smtClean="0"/>
              <a:t>behov</a:t>
            </a:r>
          </a:p>
          <a:p>
            <a:r>
              <a:rPr lang="sv-SE" sz="4400" dirty="0" smtClean="0"/>
              <a:t>Göra barnen och deras vårdnadshavare medvetna om sina rättigheter</a:t>
            </a:r>
          </a:p>
          <a:p>
            <a:r>
              <a:rPr lang="sv-SE" sz="4400" dirty="0" smtClean="0"/>
              <a:t>Ta fram information för barn om NPF, vården och rättigheter</a:t>
            </a: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8877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3770"/>
          </a:xfrm>
        </p:spPr>
        <p:txBody>
          <a:bodyPr>
            <a:normAutofit/>
          </a:bodyPr>
          <a:lstStyle/>
          <a:p>
            <a:r>
              <a:rPr lang="sv-SE" sz="6000" dirty="0" smtClean="0">
                <a:solidFill>
                  <a:srgbClr val="6FB62A"/>
                </a:solidFill>
                <a:latin typeface="+mn-lt"/>
              </a:rPr>
              <a:t>Barns rättigheter</a:t>
            </a:r>
            <a:endParaRPr lang="sv-SE" sz="6000" dirty="0">
              <a:solidFill>
                <a:srgbClr val="6FB62A"/>
              </a:solidFill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418896"/>
            <a:ext cx="10515600" cy="49819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dirty="0">
                <a:solidFill>
                  <a:srgbClr val="6FB62A"/>
                </a:solidFill>
              </a:rPr>
              <a:t>Barnkonventionen: </a:t>
            </a:r>
            <a:endParaRPr lang="sv-SE" dirty="0" smtClean="0">
              <a:solidFill>
                <a:srgbClr val="6FB62A"/>
              </a:solidFill>
            </a:endParaRPr>
          </a:p>
          <a:p>
            <a:pPr marL="0" indent="0">
              <a:buNone/>
            </a:pPr>
            <a:r>
              <a:rPr lang="sv-SE" dirty="0" smtClean="0"/>
              <a:t>Alla </a:t>
            </a:r>
            <a:r>
              <a:rPr lang="sv-SE" dirty="0"/>
              <a:t>barn har rätt att uttrycka sin mening i alla frågor som berör </a:t>
            </a:r>
            <a:r>
              <a:rPr lang="sv-SE" dirty="0" smtClean="0"/>
              <a:t>dem (art. 12)</a:t>
            </a:r>
          </a:p>
          <a:p>
            <a:pPr marL="0" indent="0">
              <a:buNone/>
            </a:pPr>
            <a:r>
              <a:rPr lang="sv-SE" dirty="0" err="1" smtClean="0">
                <a:solidFill>
                  <a:srgbClr val="6FB62A"/>
                </a:solidFill>
              </a:rPr>
              <a:t>Patientlagen</a:t>
            </a:r>
            <a:r>
              <a:rPr lang="sv-SE" dirty="0" smtClean="0">
                <a:solidFill>
                  <a:srgbClr val="6FB62A"/>
                </a:solidFill>
              </a:rPr>
              <a:t>:</a:t>
            </a:r>
          </a:p>
          <a:p>
            <a:r>
              <a:rPr lang="sv-SE" dirty="0" smtClean="0"/>
              <a:t>Information ska anpassas till mottagarens ålder, mognad, erfarenhet, språkliga bakgrund och andra individuella förutsättningar n(2 Kap. §6)</a:t>
            </a:r>
          </a:p>
          <a:p>
            <a:r>
              <a:rPr lang="sv-SE" dirty="0" smtClean="0"/>
              <a:t>Den som ger informationen ska så långt som möjligt försäkra sig om att mottagaren förstått innehållet i och betydelsen av den lämnade informationen (2 Kap. §7)</a:t>
            </a:r>
          </a:p>
          <a:p>
            <a:r>
              <a:rPr lang="sv-SE" dirty="0" smtClean="0"/>
              <a:t>När patienten är ett barn ska barnets inställning till den aktuella vården eller behandlingen så långt som möjligt klarläggas. Barnets inställning ska tillmätas betydelse i förhållande till hans eller hennes ålder och mognad. (4 kap. §3)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773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6000" dirty="0" smtClean="0">
                <a:solidFill>
                  <a:srgbClr val="6FB62A"/>
                </a:solidFill>
                <a:latin typeface="+mn-lt"/>
              </a:rPr>
              <a:t>Delaktighet inom Barns röst</a:t>
            </a:r>
            <a:endParaRPr lang="sv-SE" sz="6000" dirty="0">
              <a:solidFill>
                <a:srgbClr val="6FB62A"/>
              </a:solidFill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v-SE" dirty="0"/>
              <a:t>Utforma </a:t>
            </a:r>
            <a:r>
              <a:rPr lang="sv-SE" dirty="0" smtClean="0"/>
              <a:t>det vi </a:t>
            </a:r>
            <a:r>
              <a:rPr lang="sv-SE" dirty="0"/>
              <a:t>gör utifrån </a:t>
            </a:r>
            <a:r>
              <a:rPr lang="sv-SE" dirty="0" smtClean="0"/>
              <a:t>barnens synpunkter och idéer</a:t>
            </a:r>
            <a:endParaRPr lang="sv-SE" dirty="0"/>
          </a:p>
          <a:p>
            <a:pPr>
              <a:lnSpc>
                <a:spcPct val="150000"/>
              </a:lnSpc>
            </a:pPr>
            <a:r>
              <a:rPr lang="sv-SE" dirty="0" smtClean="0"/>
              <a:t>Samverka med barn – barnexperter, barnreportar, barnpaneler</a:t>
            </a:r>
          </a:p>
          <a:p>
            <a:pPr>
              <a:lnSpc>
                <a:spcPct val="150000"/>
              </a:lnSpc>
            </a:pPr>
            <a:r>
              <a:rPr lang="sv-SE" dirty="0" smtClean="0"/>
              <a:t>Samtalsgrupper och läger för barn – koncept för lokalföreningar och andra</a:t>
            </a:r>
          </a:p>
          <a:p>
            <a:pPr marL="0" indent="0">
              <a:lnSpc>
                <a:spcPct val="150000"/>
              </a:lnSpc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18231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6000" dirty="0" smtClean="0">
                <a:solidFill>
                  <a:srgbClr val="6FB62A"/>
                </a:solidFill>
                <a:latin typeface="+mn-lt"/>
              </a:rPr>
              <a:t>Barns erfarenheter - Enkät</a:t>
            </a:r>
            <a:endParaRPr lang="sv-SE" sz="6000" dirty="0">
              <a:solidFill>
                <a:srgbClr val="6FB62A"/>
              </a:solidFill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115127"/>
            <a:ext cx="10515600" cy="406183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v-SE" dirty="0" smtClean="0"/>
              <a:t>9 februari – 9 mars 2016</a:t>
            </a:r>
            <a:br>
              <a:rPr lang="sv-SE" dirty="0" smtClean="0"/>
            </a:br>
            <a:endParaRPr lang="sv-SE" dirty="0" smtClean="0"/>
          </a:p>
          <a:p>
            <a:pPr>
              <a:lnSpc>
                <a:spcPct val="100000"/>
              </a:lnSpc>
            </a:pPr>
            <a:r>
              <a:rPr lang="sv-SE" dirty="0" smtClean="0"/>
              <a:t>341 </a:t>
            </a:r>
            <a:r>
              <a:rPr lang="sv-SE" dirty="0"/>
              <a:t>svar från barn mellan 7-17 </a:t>
            </a:r>
            <a:r>
              <a:rPr lang="sv-SE" dirty="0" smtClean="0"/>
              <a:t>år</a:t>
            </a:r>
            <a:br>
              <a:rPr lang="sv-SE" dirty="0" smtClean="0"/>
            </a:br>
            <a:endParaRPr lang="sv-SE" dirty="0"/>
          </a:p>
          <a:p>
            <a:pPr>
              <a:lnSpc>
                <a:spcPct val="100000"/>
              </a:lnSpc>
            </a:pPr>
            <a:r>
              <a:rPr lang="sv-SE" dirty="0" smtClean="0"/>
              <a:t>32,8 % </a:t>
            </a:r>
            <a:r>
              <a:rPr lang="sv-SE" dirty="0"/>
              <a:t>tjejer, </a:t>
            </a:r>
            <a:r>
              <a:rPr lang="sv-SE" dirty="0" smtClean="0"/>
              <a:t>65,4 % </a:t>
            </a:r>
            <a:r>
              <a:rPr lang="sv-SE" dirty="0"/>
              <a:t>killar och </a:t>
            </a:r>
            <a:r>
              <a:rPr lang="sv-SE" dirty="0" smtClean="0"/>
              <a:t>1,7 % övrigt</a:t>
            </a:r>
            <a:br>
              <a:rPr lang="sv-SE" dirty="0" smtClean="0"/>
            </a:br>
            <a:endParaRPr lang="sv-SE" dirty="0"/>
          </a:p>
          <a:p>
            <a:pPr>
              <a:lnSpc>
                <a:spcPct val="100000"/>
              </a:lnSpc>
            </a:pPr>
            <a:r>
              <a:rPr lang="sv-SE" dirty="0"/>
              <a:t>224 </a:t>
            </a:r>
            <a:r>
              <a:rPr lang="sv-SE" dirty="0" smtClean="0"/>
              <a:t>ADHD</a:t>
            </a:r>
            <a:r>
              <a:rPr lang="sv-SE" dirty="0"/>
              <a:t>, 52 ADD, 178 </a:t>
            </a:r>
            <a:r>
              <a:rPr lang="sv-SE" dirty="0" smtClean="0"/>
              <a:t>ASD, </a:t>
            </a:r>
            <a:r>
              <a:rPr lang="sv-SE" dirty="0"/>
              <a:t>24 </a:t>
            </a:r>
            <a:r>
              <a:rPr lang="sv-SE" dirty="0" err="1" smtClean="0"/>
              <a:t>Tourette</a:t>
            </a:r>
            <a:r>
              <a:rPr lang="sv-SE" dirty="0" smtClean="0"/>
              <a:t>, </a:t>
            </a:r>
            <a:r>
              <a:rPr lang="sv-SE" dirty="0"/>
              <a:t>25 språkstörning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9077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6000" dirty="0">
                <a:solidFill>
                  <a:srgbClr val="6FB62A"/>
                </a:solidFill>
                <a:latin typeface="+mn-lt"/>
              </a:rPr>
              <a:t>Enkätrapport</a:t>
            </a:r>
            <a:endParaRPr lang="sv-SE" sz="6000" dirty="0">
              <a:latin typeface="+mn-lt"/>
            </a:endParaRP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73953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297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6000" dirty="0">
                <a:solidFill>
                  <a:srgbClr val="6FB62A"/>
                </a:solidFill>
                <a:latin typeface="+mn-lt"/>
              </a:rPr>
              <a:t>Enkätrapport</a:t>
            </a:r>
            <a:endParaRPr lang="sv-SE" sz="6000" dirty="0">
              <a:latin typeface="+mn-lt"/>
            </a:endParaRPr>
          </a:p>
        </p:txBody>
      </p:sp>
      <p:graphicFrame>
        <p:nvGraphicFramePr>
          <p:cNvPr id="4" name="Platshållare för innehåll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96703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440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6000" dirty="0">
                <a:solidFill>
                  <a:srgbClr val="6FB62A"/>
                </a:solidFill>
                <a:latin typeface="+mn-lt"/>
              </a:rPr>
              <a:t>Enkätrapport</a:t>
            </a:r>
            <a:endParaRPr lang="sv-SE" sz="6000" dirty="0">
              <a:latin typeface="+mn-lt"/>
            </a:endParaRP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537323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712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5373</TotalTime>
  <Words>405</Words>
  <Application>Microsoft Office PowerPoint</Application>
  <PresentationFormat>Bredbild</PresentationFormat>
  <Paragraphs>73</Paragraphs>
  <Slides>15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Office-tema</vt:lpstr>
      <vt:lpstr>PowerPoint-presentation</vt:lpstr>
      <vt:lpstr>Barns Röst</vt:lpstr>
      <vt:lpstr>Mål: Ökad delaktighet!</vt:lpstr>
      <vt:lpstr>Barns rättigheter</vt:lpstr>
      <vt:lpstr>Delaktighet inom Barns röst</vt:lpstr>
      <vt:lpstr>Barns erfarenheter - Enkät</vt:lpstr>
      <vt:lpstr>Enkätrapport</vt:lpstr>
      <vt:lpstr>Enkätrapport</vt:lpstr>
      <vt:lpstr>Enkätrapport</vt:lpstr>
      <vt:lpstr>Enkätrapport: Slutsatser</vt:lpstr>
      <vt:lpstr>Sprida kunskap!</vt:lpstr>
      <vt:lpstr>Illustrerade informationsfilmer om NPF</vt:lpstr>
      <vt:lpstr>Filmer: Barns röst i vården</vt:lpstr>
      <vt:lpstr>På gång nu!</vt:lpstr>
      <vt:lpstr>Tack för att ni lyssnat!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R</dc:creator>
  <cp:lastModifiedBy>Cecillia Backentorn</cp:lastModifiedBy>
  <cp:revision>108</cp:revision>
  <cp:lastPrinted>2016-09-30T11:41:39Z</cp:lastPrinted>
  <dcterms:created xsi:type="dcterms:W3CDTF">2016-04-11T15:41:56Z</dcterms:created>
  <dcterms:modified xsi:type="dcterms:W3CDTF">2017-10-12T13:05:39Z</dcterms:modified>
</cp:coreProperties>
</file>