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2" r:id="rId4"/>
    <p:sldId id="258" r:id="rId5"/>
    <p:sldId id="259" r:id="rId6"/>
    <p:sldId id="264" r:id="rId7"/>
    <p:sldId id="265" r:id="rId8"/>
    <p:sldId id="272" r:id="rId9"/>
    <p:sldId id="266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2F1EF-EBE5-4A0B-9F9D-595C269102F3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E7E9-6CA0-4155-B599-A45F30CBA0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43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F8031-6DD4-4087-B050-08AFEC683FCC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3AEA9-A649-4EA7-AD9D-9503B6FDB1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38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AEA9-A649-4EA7-AD9D-9503B6FDB11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89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21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8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10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1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3600" y="468000"/>
            <a:ext cx="103968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03600" y="1994400"/>
            <a:ext cx="103968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71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5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3600" y="572224"/>
            <a:ext cx="10396800" cy="972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03600" y="1994400"/>
            <a:ext cx="5112000" cy="3744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994400"/>
            <a:ext cx="5112000" cy="3744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47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858982"/>
            <a:ext cx="5026891" cy="4876799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84837" y="858982"/>
            <a:ext cx="4974290" cy="487679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5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4364" y="720005"/>
            <a:ext cx="10396800" cy="972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21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E8CDD-17C7-4B72-82A6-70F9037121EB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5BD4E-FE23-468B-AFD6-F5AEBBF20BFC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85" y="6205470"/>
            <a:ext cx="1353315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BC4B4-FDD9-4CE3-B75D-C9C616120F95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0797D-5BC7-42C4-B00C-D8562565B085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9871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46" y="6204321"/>
            <a:ext cx="1424782" cy="27543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4364" y="572224"/>
            <a:ext cx="10396800" cy="97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85128" y="1994400"/>
            <a:ext cx="103968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9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4" y="2323542"/>
            <a:ext cx="5360531" cy="1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9" y="300536"/>
            <a:ext cx="10793467" cy="607132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Fördelar eller nackdelar?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05675" y="2741080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Svårt med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slentrian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511928" y="2376414"/>
            <a:ext cx="773105" cy="144267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3240903" y="3199768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Språkstörning -</a:t>
            </a:r>
            <a:endParaRPr lang="sv-SE" sz="4000" i="1" dirty="0">
              <a:latin typeface="+mj-lt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3240903" y="3617473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Kommunikationsstörning</a:t>
            </a:r>
            <a:endParaRPr lang="sv-SE" sz="4000" i="1" dirty="0">
              <a:latin typeface="+mj-lt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4219428" y="4309240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Aspergers syndrom/Autism</a:t>
            </a:r>
            <a:endParaRPr lang="sv-SE" sz="4000" i="1" dirty="0">
              <a:latin typeface="+mj-lt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4460103" y="2555644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Tourettes syndrom</a:t>
            </a:r>
            <a:endParaRPr lang="sv-SE" sz="4000" i="1" dirty="0">
              <a:latin typeface="+mj-lt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6385885" y="3116652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Dyslexi</a:t>
            </a:r>
            <a:endParaRPr lang="sv-SE" sz="4000" i="1" dirty="0">
              <a:latin typeface="+mj-lt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3262933" y="4913466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ADHD/ADD</a:t>
            </a:r>
            <a:endParaRPr lang="sv-SE" sz="4000" i="1" dirty="0">
              <a:latin typeface="+mj-lt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865859" y="1874718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Behöver omväxling/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spänning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276279" y="3699601"/>
            <a:ext cx="4247944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Tänker och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handlar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annorlunda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807376" y="1591084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Låg motivation för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tråkiga ”måsten”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9655125" y="2473878"/>
            <a:ext cx="2549236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Kort uthållighet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– svårt att nå långsiktiga mål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10043358" y="3699601"/>
            <a:ext cx="285865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Motivationen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styrs av nuet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461249" y="3178129"/>
            <a:ext cx="773105" cy="144267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2640164" y="1552111"/>
            <a:ext cx="773105" cy="144267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9" t="17808" r="25000" b="67377"/>
          <a:stretch/>
        </p:blipFill>
        <p:spPr>
          <a:xfrm>
            <a:off x="8050884" y="1912269"/>
            <a:ext cx="756492" cy="83820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17808" r="25000" b="67377"/>
          <a:stretch/>
        </p:blipFill>
        <p:spPr>
          <a:xfrm>
            <a:off x="8528247" y="2624451"/>
            <a:ext cx="1092200" cy="838200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3" t="17808" r="25000" b="67377"/>
          <a:stretch/>
        </p:blipFill>
        <p:spPr>
          <a:xfrm>
            <a:off x="9383401" y="3716802"/>
            <a:ext cx="70478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Styrkor och utmaningar</a:t>
            </a:r>
            <a:endParaRPr lang="sv-SE" dirty="0"/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2" y="702032"/>
            <a:ext cx="11277599" cy="6343648"/>
          </a:xfrm>
          <a:prstGeom prst="rect">
            <a:avLst/>
          </a:prstGeom>
        </p:spPr>
      </p:pic>
      <p:sp>
        <p:nvSpPr>
          <p:cNvPr id="33" name="textruta 32"/>
          <p:cNvSpPr txBox="1"/>
          <p:nvPr/>
        </p:nvSpPr>
        <p:spPr>
          <a:xfrm rot="3811936">
            <a:off x="9417705" y="4298200"/>
            <a:ext cx="285865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="1" baseline="30000" dirty="0" smtClean="0">
                <a:solidFill>
                  <a:srgbClr val="DC281E"/>
                </a:solidFill>
              </a:rPr>
              <a:t>Utmaningar</a:t>
            </a:r>
            <a:endParaRPr lang="sv-SE" sz="3500" b="1" baseline="30000" dirty="0">
              <a:solidFill>
                <a:srgbClr val="DC281E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 rot="6344682">
            <a:off x="-415721" y="5195353"/>
            <a:ext cx="285865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="1" baseline="30000" dirty="0" smtClean="0">
                <a:solidFill>
                  <a:srgbClr val="DC281E"/>
                </a:solidFill>
              </a:rPr>
              <a:t>Styrkor</a:t>
            </a:r>
            <a:endParaRPr lang="sv-SE" sz="3500" b="1" baseline="30000" dirty="0">
              <a:solidFill>
                <a:srgbClr val="DC281E"/>
              </a:solidFill>
            </a:endParaRPr>
          </a:p>
        </p:txBody>
      </p:sp>
      <p:sp>
        <p:nvSpPr>
          <p:cNvPr id="39" name="Platshållare för innehåll 2"/>
          <p:cNvSpPr txBox="1">
            <a:spLocks/>
          </p:cNvSpPr>
          <p:nvPr/>
        </p:nvSpPr>
        <p:spPr>
          <a:xfrm>
            <a:off x="2516401" y="2272146"/>
            <a:ext cx="3062363" cy="4876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/>
              <a:t>Nytänkande</a:t>
            </a:r>
          </a:p>
          <a:p>
            <a:r>
              <a:rPr lang="sv-SE" sz="2000" dirty="0" smtClean="0"/>
              <a:t>Vågar ta risker</a:t>
            </a:r>
          </a:p>
          <a:p>
            <a:r>
              <a:rPr lang="sv-SE" sz="2000" dirty="0" smtClean="0"/>
              <a:t>Förmåga att anpassa </a:t>
            </a:r>
            <a:br>
              <a:rPr lang="sv-SE" sz="2000" dirty="0" smtClean="0"/>
            </a:br>
            <a:r>
              <a:rPr lang="sv-SE" sz="2000" dirty="0" smtClean="0"/>
              <a:t>sig till det oväntade</a:t>
            </a:r>
          </a:p>
          <a:p>
            <a:r>
              <a:rPr lang="sv-SE" sz="2000" dirty="0" smtClean="0"/>
              <a:t>Kan se detaljer som andra missar</a:t>
            </a:r>
          </a:p>
          <a:p>
            <a:r>
              <a:rPr lang="sv-SE" sz="2000" dirty="0" smtClean="0"/>
              <a:t>Klarar sig själv med rätt stöd</a:t>
            </a:r>
          </a:p>
          <a:p>
            <a:r>
              <a:rPr lang="sv-SE" sz="2000" dirty="0" smtClean="0"/>
              <a:t>En tillgång på arbetsmarknaden</a:t>
            </a:r>
            <a:endParaRPr lang="sv-SE" sz="2000" dirty="0"/>
          </a:p>
        </p:txBody>
      </p:sp>
      <p:sp>
        <p:nvSpPr>
          <p:cNvPr id="40" name="Platshållare för innehåll 2"/>
          <p:cNvSpPr txBox="1">
            <a:spLocks/>
          </p:cNvSpPr>
          <p:nvPr/>
        </p:nvSpPr>
        <p:spPr>
          <a:xfrm>
            <a:off x="6612728" y="2168881"/>
            <a:ext cx="3062363" cy="4876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/>
              <a:t>Planera och organisera</a:t>
            </a:r>
          </a:p>
          <a:p>
            <a:r>
              <a:rPr lang="sv-SE" sz="2000" dirty="0" smtClean="0"/>
              <a:t>Passa tider och hålla dygnsrytmen</a:t>
            </a:r>
          </a:p>
          <a:p>
            <a:r>
              <a:rPr lang="sv-SE" sz="2000" dirty="0" smtClean="0"/>
              <a:t>Genomföra och bli klar</a:t>
            </a:r>
          </a:p>
          <a:p>
            <a:r>
              <a:rPr lang="sv-SE" sz="2000" dirty="0" smtClean="0"/>
              <a:t>Kan ha svårt att se konsekvenser</a:t>
            </a:r>
          </a:p>
          <a:p>
            <a:r>
              <a:rPr lang="sv-SE" sz="2000" dirty="0" smtClean="0"/>
              <a:t>Förklara sina behov – kan behöva ”hjälp att få hjälp”</a:t>
            </a:r>
          </a:p>
          <a:p>
            <a:r>
              <a:rPr lang="sv-SE" sz="2000" dirty="0" smtClean="0"/>
              <a:t>Ojämn; lätt för vissa saker och svårt för andra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707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911599" y="1801091"/>
            <a:ext cx="436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500" b="1" dirty="0" smtClean="0"/>
              <a:t>Funktions</a:t>
            </a:r>
            <a:r>
              <a:rPr lang="sv-SE" sz="4500" b="1" i="1" dirty="0" smtClean="0">
                <a:solidFill>
                  <a:srgbClr val="DC281E"/>
                </a:solidFill>
              </a:rPr>
              <a:t>hinder</a:t>
            </a:r>
            <a:r>
              <a:rPr lang="sv-SE" sz="4500" b="1" dirty="0" smtClean="0"/>
              <a:t>?</a:t>
            </a:r>
            <a:endParaRPr lang="sv-SE" sz="4500" b="1" dirty="0"/>
          </a:p>
        </p:txBody>
      </p:sp>
    </p:spTree>
    <p:extLst>
      <p:ext uri="{BB962C8B-B14F-4D97-AF65-F5344CB8AC3E}">
        <p14:creationId xmlns:p14="http://schemas.microsoft.com/office/powerpoint/2010/main" val="20897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Om det är en funktionsnedsättning avgörs av:</a:t>
            </a:r>
          </a:p>
          <a:p>
            <a:r>
              <a:rPr lang="sv-SE" dirty="0" smtClean="0"/>
              <a:t>Den egna förmågan </a:t>
            </a:r>
            <a:br>
              <a:rPr lang="sv-SE" dirty="0" smtClean="0"/>
            </a:br>
            <a:r>
              <a:rPr lang="sv-SE" dirty="0" smtClean="0"/>
              <a:t>– omgivningens krav</a:t>
            </a:r>
          </a:p>
          <a:p>
            <a:r>
              <a:rPr lang="sv-SE" i="1" dirty="0" smtClean="0"/>
              <a:t>Är det svårare idag?</a:t>
            </a:r>
            <a:br>
              <a:rPr lang="sv-SE" i="1" dirty="0" smtClean="0"/>
            </a:br>
            <a:endParaRPr lang="sv-SE" i="1" dirty="0" smtClean="0"/>
          </a:p>
          <a:p>
            <a:pPr marL="0" indent="0">
              <a:buNone/>
            </a:pPr>
            <a:r>
              <a:rPr lang="sv-SE" b="1" dirty="0" smtClean="0"/>
              <a:t>NPF-paradoxen:</a:t>
            </a:r>
          </a:p>
          <a:p>
            <a:r>
              <a:rPr lang="sv-SE" dirty="0" smtClean="0"/>
              <a:t>Synliga konsekvenser</a:t>
            </a:r>
            <a:br>
              <a:rPr lang="sv-SE" dirty="0" smtClean="0"/>
            </a:br>
            <a:r>
              <a:rPr lang="sv-SE" dirty="0" smtClean="0"/>
              <a:t>– osynliga svårigheter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endParaRPr lang="sv-SE" i="1" dirty="0" smtClean="0"/>
          </a:p>
          <a:p>
            <a:endParaRPr lang="sv-SE" i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3048"/>
            <a:ext cx="5027613" cy="4848380"/>
          </a:xfrm>
        </p:spPr>
      </p:pic>
    </p:spTree>
    <p:extLst>
      <p:ext uri="{BB962C8B-B14F-4D97-AF65-F5344CB8AC3E}">
        <p14:creationId xmlns:p14="http://schemas.microsoft.com/office/powerpoint/2010/main" val="22167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94545" y="2004291"/>
            <a:ext cx="6345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/>
              <a:t>Tack för mig!</a:t>
            </a:r>
          </a:p>
          <a:p>
            <a:r>
              <a:rPr lang="sv-SE" sz="3600" i="1" dirty="0" smtClean="0"/>
              <a:t>Läs mer om oss på: </a:t>
            </a:r>
            <a:br>
              <a:rPr lang="sv-SE" sz="3600" i="1" dirty="0" smtClean="0"/>
            </a:br>
            <a:r>
              <a:rPr lang="sv-SE" sz="3600" i="1" dirty="0" smtClean="0"/>
              <a:t>attention-riks.se</a:t>
            </a:r>
            <a:endParaRPr lang="sv-SE" sz="3600" i="1" dirty="0"/>
          </a:p>
        </p:txBody>
      </p:sp>
    </p:spTree>
    <p:extLst>
      <p:ext uri="{BB962C8B-B14F-4D97-AF65-F5344CB8AC3E}">
        <p14:creationId xmlns:p14="http://schemas.microsoft.com/office/powerpoint/2010/main" val="33091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3797"/>
            <a:ext cx="5027613" cy="4846881"/>
          </a:xfrm>
        </p:spPr>
      </p:pic>
      <p:sp>
        <p:nvSpPr>
          <p:cNvPr id="11" name="Platshållare för innehåll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Om oss:</a:t>
            </a:r>
            <a:endParaRPr lang="sv-SE" dirty="0" smtClean="0"/>
          </a:p>
          <a:p>
            <a:r>
              <a:rPr lang="sv-SE" dirty="0" smtClean="0"/>
              <a:t>Vi är en intresseorganisation för personer med neuropsykiatriska funktionsnedsättningar (NPF)</a:t>
            </a:r>
          </a:p>
          <a:p>
            <a:r>
              <a:rPr lang="sv-SE" dirty="0" smtClean="0"/>
              <a:t>Vi företräder våra medlemmar</a:t>
            </a:r>
          </a:p>
          <a:p>
            <a:r>
              <a:rPr lang="sv-SE" dirty="0" smtClean="0"/>
              <a:t>Vi driver på utvecklingen inom NPF</a:t>
            </a:r>
          </a:p>
          <a:p>
            <a:r>
              <a:rPr lang="sv-SE" dirty="0" smtClean="0"/>
              <a:t>Vi sprider information och kunskap</a:t>
            </a:r>
          </a:p>
          <a:p>
            <a:r>
              <a:rPr lang="sv-SE" dirty="0" smtClean="0"/>
              <a:t>Vi har ett kunskapscenter som erbjuder utbildningar om NPF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8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69673" y="1773382"/>
            <a:ext cx="54494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500" b="1" dirty="0" smtClean="0"/>
              <a:t>Våra viktigaste uppgifter och det vi arbetar för…</a:t>
            </a:r>
            <a:endParaRPr lang="sv-SE" sz="4500" b="1" dirty="0"/>
          </a:p>
        </p:txBody>
      </p:sp>
    </p:spTree>
    <p:extLst>
      <p:ext uri="{BB962C8B-B14F-4D97-AF65-F5344CB8AC3E}">
        <p14:creationId xmlns:p14="http://schemas.microsoft.com/office/powerpoint/2010/main" val="6639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…är att: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" y="332145"/>
            <a:ext cx="10847428" cy="610167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02745" y="2251666"/>
            <a:ext cx="1908000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000" baseline="30000" dirty="0" smtClean="0">
                <a:solidFill>
                  <a:srgbClr val="FF0000"/>
                </a:solidFill>
              </a:rPr>
              <a:t>Skapa nätverk och stödgrupper i lokala föreningar.</a:t>
            </a:r>
            <a:endParaRPr lang="sv-SE" sz="3000" baseline="30000" dirty="0">
              <a:solidFill>
                <a:srgbClr val="FF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306792" y="1106999"/>
            <a:ext cx="208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aseline="30000" dirty="0">
                <a:solidFill>
                  <a:srgbClr val="FF0000"/>
                </a:solidFill>
              </a:rPr>
              <a:t>Öka förståelsen för personer med NPF genom information och utbildning.</a:t>
            </a:r>
          </a:p>
          <a:p>
            <a:endParaRPr lang="sv-SE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ruta 9"/>
          <p:cNvSpPr txBox="1"/>
          <p:nvPr/>
        </p:nvSpPr>
        <p:spPr>
          <a:xfrm rot="21442695">
            <a:off x="2529815" y="4422379"/>
            <a:ext cx="201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aseline="30000" dirty="0">
                <a:solidFill>
                  <a:srgbClr val="FF0000"/>
                </a:solidFill>
              </a:rPr>
              <a:t>Tydligare </a:t>
            </a:r>
            <a:r>
              <a:rPr lang="sv-SE" sz="3000" baseline="30000" dirty="0" smtClean="0">
                <a:solidFill>
                  <a:srgbClr val="FF0000"/>
                </a:solidFill>
              </a:rPr>
              <a:t>lagreglering </a:t>
            </a:r>
            <a:r>
              <a:rPr lang="sv-SE" sz="3000" baseline="30000" dirty="0">
                <a:solidFill>
                  <a:srgbClr val="FF0000"/>
                </a:solidFill>
              </a:rPr>
              <a:t>av rättigheter.</a:t>
            </a:r>
          </a:p>
          <a:p>
            <a:endParaRPr lang="sv-SE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ruta 10"/>
          <p:cNvSpPr txBox="1"/>
          <p:nvPr/>
        </p:nvSpPr>
        <p:spPr>
          <a:xfrm rot="21398344">
            <a:off x="5305130" y="4124353"/>
            <a:ext cx="1908000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000" baseline="30000" dirty="0" smtClean="0">
                <a:solidFill>
                  <a:srgbClr val="FF0000"/>
                </a:solidFill>
              </a:rPr>
              <a:t>Forskning </a:t>
            </a:r>
            <a:r>
              <a:rPr lang="sv-SE" sz="3000" baseline="30000" dirty="0">
                <a:solidFill>
                  <a:srgbClr val="FF0000"/>
                </a:solidFill>
              </a:rPr>
              <a:t>och </a:t>
            </a:r>
          </a:p>
          <a:p>
            <a:r>
              <a:rPr lang="sv-SE" sz="3000" baseline="30000" dirty="0" smtClean="0">
                <a:solidFill>
                  <a:srgbClr val="FF0000"/>
                </a:solidFill>
              </a:rPr>
              <a:t>metodutveckling.</a:t>
            </a:r>
          </a:p>
          <a:p>
            <a:endParaRPr lang="sv-SE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309772" y="1589946"/>
            <a:ext cx="1872000" cy="132343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000" baseline="30000" dirty="0">
                <a:solidFill>
                  <a:srgbClr val="FF0000"/>
                </a:solidFill>
              </a:rPr>
              <a:t>Tidig upptäckt </a:t>
            </a:r>
            <a:r>
              <a:rPr lang="sv-SE" sz="3000" baseline="30000" dirty="0" smtClean="0">
                <a:solidFill>
                  <a:srgbClr val="FF0000"/>
                </a:solidFill>
              </a:rPr>
              <a:t>och </a:t>
            </a:r>
            <a:r>
              <a:rPr lang="sv-SE" sz="3000" baseline="30000" dirty="0">
                <a:solidFill>
                  <a:srgbClr val="FF0000"/>
                </a:solidFill>
              </a:rPr>
              <a:t>rätt till utredning, stöd och </a:t>
            </a:r>
            <a:r>
              <a:rPr lang="sv-SE" sz="3000" baseline="30000" dirty="0" smtClean="0">
                <a:solidFill>
                  <a:srgbClr val="FF0000"/>
                </a:solidFill>
              </a:rPr>
              <a:t>behandling</a:t>
            </a:r>
            <a:r>
              <a:rPr lang="sv-SE" sz="3000" baseline="30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8997372" y="1106999"/>
            <a:ext cx="2052000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000" baseline="30000" dirty="0">
                <a:solidFill>
                  <a:srgbClr val="FF0000"/>
                </a:solidFill>
              </a:rPr>
              <a:t>Rätten till utbildning och jobb.</a:t>
            </a:r>
          </a:p>
        </p:txBody>
      </p:sp>
      <p:sp>
        <p:nvSpPr>
          <p:cNvPr id="14" name="textruta 13"/>
          <p:cNvSpPr txBox="1"/>
          <p:nvPr/>
        </p:nvSpPr>
        <p:spPr>
          <a:xfrm rot="21429738">
            <a:off x="8243570" y="3135507"/>
            <a:ext cx="2340000" cy="255454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000" baseline="30000" dirty="0">
                <a:solidFill>
                  <a:srgbClr val="FF0000"/>
                </a:solidFill>
              </a:rPr>
              <a:t>Att förmedla erfarenheter och resultat av medicinsk, psykologisk och pedagogisk forskning till medlemmar, yrkesverksamma och övriga samhället.</a:t>
            </a:r>
          </a:p>
        </p:txBody>
      </p:sp>
    </p:spTree>
    <p:extLst>
      <p:ext uri="{BB962C8B-B14F-4D97-AF65-F5344CB8AC3E}">
        <p14:creationId xmlns:p14="http://schemas.microsoft.com/office/powerpoint/2010/main" val="36093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3156"/>
            <a:ext cx="5027613" cy="4848164"/>
          </a:xfrm>
        </p:spPr>
      </p:pic>
      <p:sp>
        <p:nvSpPr>
          <p:cNvPr id="3" name="Platshållare för innehåll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Vi har:</a:t>
            </a:r>
            <a:endParaRPr lang="sv-SE" dirty="0" smtClean="0"/>
          </a:p>
          <a:p>
            <a:r>
              <a:rPr lang="sv-SE" dirty="0" smtClean="0"/>
              <a:t>60 lokalföreningar runt om i </a:t>
            </a:r>
            <a:r>
              <a:rPr lang="sv-SE" dirty="0" smtClean="0"/>
              <a:t>landet och </a:t>
            </a:r>
            <a:r>
              <a:rPr lang="sv-SE" dirty="0" smtClean="0"/>
              <a:t>14 500 medlemmar</a:t>
            </a:r>
          </a:p>
          <a:p>
            <a:r>
              <a:rPr lang="sv-SE" dirty="0" smtClean="0"/>
              <a:t>Våra medlemmar är personer med diagnos, deras anhöriga och yrkesverksamma inom området</a:t>
            </a:r>
          </a:p>
          <a:p>
            <a:r>
              <a:rPr lang="sv-SE" dirty="0" smtClean="0"/>
              <a:t>Vi har också stödmedlemmar som består av skolor, organisationer, företag, och andra föreningar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78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4682836" y="1727200"/>
            <a:ext cx="30664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500" b="1" dirty="0" smtClean="0"/>
              <a:t>Vad är NPF?</a:t>
            </a:r>
            <a:endParaRPr lang="sv-SE" sz="4500" b="1" dirty="0"/>
          </a:p>
        </p:txBody>
      </p:sp>
    </p:spTree>
    <p:extLst>
      <p:ext uri="{BB962C8B-B14F-4D97-AF65-F5344CB8AC3E}">
        <p14:creationId xmlns:p14="http://schemas.microsoft.com/office/powerpoint/2010/main" val="2849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295566"/>
            <a:ext cx="10815782" cy="608387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NPF är ett samlingsbegrepp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3240903" y="3190532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Språkstörning -</a:t>
            </a:r>
            <a:endParaRPr lang="sv-SE" sz="4000" i="1" dirty="0">
              <a:latin typeface="+mj-lt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240903" y="3608237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Kommunikationsstörning</a:t>
            </a:r>
            <a:endParaRPr lang="sv-SE" sz="4000" i="1" dirty="0">
              <a:latin typeface="+mj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219428" y="4300004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Aspergers syndrom/Autism</a:t>
            </a:r>
            <a:endParaRPr lang="sv-SE" sz="4000" i="1" dirty="0">
              <a:latin typeface="+mj-lt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460103" y="2546408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Tourettes syndrom</a:t>
            </a:r>
            <a:endParaRPr lang="sv-SE" sz="4000" i="1" dirty="0">
              <a:latin typeface="+mj-lt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6385885" y="3107416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Dyslexi</a:t>
            </a:r>
            <a:endParaRPr lang="sv-SE" sz="4000" i="1" dirty="0">
              <a:latin typeface="+mj-lt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3262933" y="4867286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ADHD/ADD</a:t>
            </a:r>
            <a:endParaRPr lang="sv-SE" sz="4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9" y="300536"/>
            <a:ext cx="10793467" cy="607132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Gemensamma drag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05675" y="2556360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Oförmåga</a:t>
            </a:r>
            <a:br>
              <a:rPr lang="sv-SE" sz="3500" baseline="30000" dirty="0" smtClean="0">
                <a:solidFill>
                  <a:srgbClr val="DC281E"/>
                </a:solidFill>
              </a:rPr>
            </a:br>
            <a:r>
              <a:rPr lang="sv-SE" sz="3500" baseline="30000" dirty="0" smtClean="0">
                <a:solidFill>
                  <a:srgbClr val="DC281E"/>
                </a:solidFill>
              </a:rPr>
              <a:t> – inte ovilja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511928" y="2191694"/>
            <a:ext cx="773105" cy="144267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3240903" y="3199768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Språkstörning -</a:t>
            </a:r>
            <a:endParaRPr lang="sv-SE" sz="4000" i="1" dirty="0">
              <a:latin typeface="+mj-lt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3240903" y="3617473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Kommunikationsstörning</a:t>
            </a:r>
            <a:endParaRPr lang="sv-SE" sz="4000" i="1" dirty="0">
              <a:latin typeface="+mj-lt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4219428" y="4309240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Aspergers syndrom/Autism</a:t>
            </a:r>
            <a:endParaRPr lang="sv-SE" sz="4000" i="1" dirty="0">
              <a:latin typeface="+mj-lt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4460103" y="2555644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Tourettes syndrom</a:t>
            </a:r>
            <a:endParaRPr lang="sv-SE" sz="4000" i="1" dirty="0">
              <a:latin typeface="+mj-lt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6385885" y="3116652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Dyslexi</a:t>
            </a:r>
            <a:endParaRPr lang="sv-SE" sz="4000" i="1" dirty="0">
              <a:latin typeface="+mj-lt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3262933" y="4913466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ADHD/ADD</a:t>
            </a:r>
            <a:endParaRPr lang="sv-SE" sz="4000" i="1" dirty="0">
              <a:latin typeface="+mj-lt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400052" y="1682006"/>
            <a:ext cx="424794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Kognitionshandikapp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400052" y="3745031"/>
            <a:ext cx="424794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Tidig debut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725251" y="1703473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Tidiga insatser </a:t>
            </a:r>
            <a:br>
              <a:rPr lang="sv-SE" sz="3500" baseline="30000" dirty="0" smtClean="0">
                <a:solidFill>
                  <a:srgbClr val="DC281E"/>
                </a:solidFill>
              </a:rPr>
            </a:br>
            <a:r>
              <a:rPr lang="sv-SE" sz="3500" baseline="30000" dirty="0" smtClean="0">
                <a:solidFill>
                  <a:srgbClr val="DC281E"/>
                </a:solidFill>
              </a:rPr>
              <a:t>är avgörande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9410161" y="2614992"/>
            <a:ext cx="2549236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Lite hjälp kan göra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stor skillnad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9680156" y="3489927"/>
            <a:ext cx="285865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Vanligt med </a:t>
            </a:r>
            <a:br>
              <a:rPr lang="sv-SE" sz="3500" baseline="30000" dirty="0" smtClean="0">
                <a:solidFill>
                  <a:srgbClr val="DC281E"/>
                </a:solidFill>
              </a:rPr>
            </a:br>
            <a:r>
              <a:rPr lang="sv-SE" sz="3500" baseline="30000" dirty="0" smtClean="0">
                <a:solidFill>
                  <a:srgbClr val="DC281E"/>
                </a:solidFill>
              </a:rPr>
              <a:t>flera diagnoser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551665" y="3277695"/>
            <a:ext cx="773105" cy="144267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2640164" y="1367391"/>
            <a:ext cx="773105" cy="144267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9" t="17808" r="25000" b="67377"/>
          <a:stretch/>
        </p:blipFill>
        <p:spPr>
          <a:xfrm>
            <a:off x="8017933" y="1809546"/>
            <a:ext cx="756492" cy="83820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17808" r="25000" b="67377"/>
          <a:stretch/>
        </p:blipFill>
        <p:spPr>
          <a:xfrm>
            <a:off x="8321817" y="2683597"/>
            <a:ext cx="1092200" cy="838200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6" t="17808" r="25000" b="67377"/>
          <a:stretch/>
        </p:blipFill>
        <p:spPr>
          <a:xfrm>
            <a:off x="9531927" y="3978058"/>
            <a:ext cx="5546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9" y="300536"/>
            <a:ext cx="10793467" cy="607132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är också vanligt med andra symtom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05675" y="2556360"/>
            <a:ext cx="424794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Ätstörningar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511928" y="2191694"/>
            <a:ext cx="773105" cy="144267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3240903" y="3199768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Språkstörning -</a:t>
            </a:r>
            <a:endParaRPr lang="sv-SE" sz="4000" i="1" dirty="0">
              <a:latin typeface="+mj-lt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3240903" y="3617473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Kommunikationsstörning</a:t>
            </a:r>
            <a:endParaRPr lang="sv-SE" sz="4000" i="1" dirty="0">
              <a:latin typeface="+mj-lt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4219428" y="4309240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Aspergers syndrom/Autism</a:t>
            </a:r>
            <a:endParaRPr lang="sv-SE" sz="4000" i="1" dirty="0">
              <a:latin typeface="+mj-lt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4460103" y="2555644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Tourettes syndrom</a:t>
            </a:r>
            <a:endParaRPr lang="sv-SE" sz="4000" i="1" dirty="0">
              <a:latin typeface="+mj-lt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6385885" y="3116652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Dyslexi</a:t>
            </a:r>
            <a:endParaRPr lang="sv-SE" sz="4000" i="1" dirty="0">
              <a:latin typeface="+mj-lt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3262933" y="4913466"/>
            <a:ext cx="4148188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4000" i="1" baseline="30000" dirty="0" smtClean="0"/>
              <a:t>ADHD/ADD</a:t>
            </a:r>
            <a:endParaRPr lang="sv-SE" sz="4000" i="1" dirty="0">
              <a:latin typeface="+mj-lt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1138961" y="1810194"/>
            <a:ext cx="424794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Sömnproblem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276279" y="3514881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Självskade-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problematik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725251" y="1703473"/>
            <a:ext cx="4247944" cy="45140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Motoriska svårigheter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9410161" y="2614992"/>
            <a:ext cx="2549236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Depression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och ångest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0051419" y="3797756"/>
            <a:ext cx="285865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Bipolärt </a:t>
            </a:r>
            <a:br>
              <a:rPr lang="sv-SE" sz="3500" baseline="30000" dirty="0" smtClean="0">
                <a:solidFill>
                  <a:srgbClr val="DC281E"/>
                </a:solidFill>
              </a:rPr>
            </a:br>
            <a:r>
              <a:rPr lang="sv-SE" sz="3500" baseline="30000" dirty="0" smtClean="0">
                <a:solidFill>
                  <a:srgbClr val="DC281E"/>
                </a:solidFill>
              </a:rPr>
              <a:t>syndrom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559622" y="4608234"/>
            <a:ext cx="4247944" cy="8104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v-SE" sz="3500" baseline="30000" dirty="0" smtClean="0">
                <a:solidFill>
                  <a:srgbClr val="DC281E"/>
                </a:solidFill>
              </a:rPr>
              <a:t>Utåtagerande </a:t>
            </a:r>
          </a:p>
          <a:p>
            <a:r>
              <a:rPr lang="sv-SE" sz="3500" baseline="30000" dirty="0" smtClean="0">
                <a:solidFill>
                  <a:srgbClr val="DC281E"/>
                </a:solidFill>
              </a:rPr>
              <a:t>beteende</a:t>
            </a:r>
            <a:endParaRPr lang="sv-SE" sz="3500" baseline="30000" dirty="0">
              <a:solidFill>
                <a:srgbClr val="DC281E"/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461249" y="2993409"/>
            <a:ext cx="773105" cy="1442670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1978535" y="4123701"/>
            <a:ext cx="773105" cy="144267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7596" r="63816" b="53385"/>
          <a:stretch/>
        </p:blipFill>
        <p:spPr>
          <a:xfrm>
            <a:off x="2640164" y="1367391"/>
            <a:ext cx="773105" cy="144267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9" t="17808" r="25000" b="67377"/>
          <a:stretch/>
        </p:blipFill>
        <p:spPr>
          <a:xfrm>
            <a:off x="8017933" y="1809546"/>
            <a:ext cx="756492" cy="83820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17808" r="25000" b="67377"/>
          <a:stretch/>
        </p:blipFill>
        <p:spPr>
          <a:xfrm>
            <a:off x="8321817" y="2683597"/>
            <a:ext cx="1092200" cy="838200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6" t="17808" r="25000" b="67377"/>
          <a:stretch/>
        </p:blipFill>
        <p:spPr>
          <a:xfrm>
            <a:off x="9531927" y="3978058"/>
            <a:ext cx="5546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NY_presentation_attention" id="{AA26DEE2-272A-4EFF-96F2-E43B2762B13D}" vid="{B29BBA5B-A6EB-4C33-8D40-87B16F0B464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348</Words>
  <Application>Microsoft Office PowerPoint</Application>
  <PresentationFormat>Bredbild</PresentationFormat>
  <Paragraphs>104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…är att:</vt:lpstr>
      <vt:lpstr>PowerPoint-presentation</vt:lpstr>
      <vt:lpstr>PowerPoint-presentation</vt:lpstr>
      <vt:lpstr>NPF är ett samlingsbegrepp</vt:lpstr>
      <vt:lpstr>Gemensamma drag</vt:lpstr>
      <vt:lpstr>Det är också vanligt med andra symtom</vt:lpstr>
      <vt:lpstr>Fördelar eller nackdelar?</vt:lpstr>
      <vt:lpstr>Styrkor och utmaningar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Lovisa Schiller</dc:creator>
  <cp:lastModifiedBy>Anki</cp:lastModifiedBy>
  <cp:revision>21</cp:revision>
  <dcterms:created xsi:type="dcterms:W3CDTF">2015-04-21T07:45:52Z</dcterms:created>
  <dcterms:modified xsi:type="dcterms:W3CDTF">2015-05-26T05:53:24Z</dcterms:modified>
</cp:coreProperties>
</file>