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275" r:id="rId4"/>
    <p:sldId id="272" r:id="rId5"/>
    <p:sldId id="281" r:id="rId6"/>
    <p:sldId id="290" r:id="rId7"/>
    <p:sldId id="273" r:id="rId8"/>
    <p:sldId id="288" r:id="rId9"/>
    <p:sldId id="274" r:id="rId10"/>
    <p:sldId id="291" r:id="rId11"/>
    <p:sldId id="292" r:id="rId12"/>
    <p:sldId id="293" r:id="rId13"/>
    <p:sldId id="262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7"/>
    <a:srgbClr val="DC281E"/>
    <a:srgbClr val="AFB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5" autoAdjust="0"/>
  </p:normalViewPr>
  <p:slideViewPr>
    <p:cSldViewPr snapToGrid="0">
      <p:cViewPr varScale="1">
        <p:scale>
          <a:sx n="41" d="100"/>
          <a:sy n="41" d="100"/>
        </p:scale>
        <p:origin x="58" y="437"/>
      </p:cViewPr>
      <p:guideLst/>
    </p:cSldViewPr>
  </p:slideViewPr>
  <p:outlineViewPr>
    <p:cViewPr>
      <p:scale>
        <a:sx n="33" d="100"/>
        <a:sy n="33" d="100"/>
      </p:scale>
      <p:origin x="0" y="-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2F1EF-EBE5-4A0B-9F9D-595C269102F3}" type="datetimeFigureOut">
              <a:rPr lang="sv-SE" smtClean="0"/>
              <a:t>2017-10-12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1E7E9-6CA0-4155-B599-A45F30CBA0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431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5ED08-39C0-424A-A0A3-D5981307DFE8}" type="datetimeFigureOut">
              <a:rPr lang="sv-SE" smtClean="0"/>
              <a:t>2017-10-12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782D1-0C9A-45B0-B1BE-98E7FDE4E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32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Välkomna</a:t>
            </a:r>
            <a:r>
              <a:rPr lang="sv-SE" baseline="0" dirty="0" smtClean="0"/>
              <a:t> till denna presentation av projektet Idrott för alla.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82D1-0C9A-45B0-B1BE-98E7FDE4EE2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72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82D1-0C9A-45B0-B1BE-98E7FDE4EE2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70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82D1-0C9A-45B0-B1BE-98E7FDE4EE2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38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82D1-0C9A-45B0-B1BE-98E7FDE4EE2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41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82D1-0C9A-45B0-B1BE-98E7FDE4EE2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35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82D1-0C9A-45B0-B1BE-98E7FDE4EE2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35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82D1-0C9A-45B0-B1BE-98E7FDE4EE2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499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82D1-0C9A-45B0-B1BE-98E7FDE4EE2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07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8F0A2-2CF6-45F6-9616-4E957A0625F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089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8F0A2-2CF6-45F6-9616-4E957A0625F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13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05E8CDD-17C7-4B72-82A6-70F9037121EB}" type="datetimeFigureOut">
              <a:rPr lang="sv-SE" smtClean="0"/>
              <a:t>2017-10-12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A75BD4E-FE23-468B-AFD6-F5AEBBF20BF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23274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32749" cy="685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50" y="167951"/>
            <a:ext cx="9696602" cy="6858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16" y="5647707"/>
            <a:ext cx="668068" cy="66666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10" y="683699"/>
            <a:ext cx="2078564" cy="103623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40" y="5802968"/>
            <a:ext cx="2121254" cy="4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5821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10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591418"/>
            <a:ext cx="6172200" cy="38458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582083"/>
            <a:ext cx="3932237" cy="284583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8" name="Rubrik 1"/>
          <p:cNvSpPr txBox="1">
            <a:spLocks/>
          </p:cNvSpPr>
          <p:nvPr userDrawn="1"/>
        </p:nvSpPr>
        <p:spPr>
          <a:xfrm>
            <a:off x="839787" y="1591418"/>
            <a:ext cx="3932237" cy="8919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rubrik 1"/>
          <p:cNvSpPr>
            <a:spLocks noGrp="1"/>
          </p:cNvSpPr>
          <p:nvPr>
            <p:ph type="title"/>
          </p:nvPr>
        </p:nvSpPr>
        <p:spPr>
          <a:xfrm>
            <a:off x="455825" y="244537"/>
            <a:ext cx="10396800" cy="6232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71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472" y="1600474"/>
            <a:ext cx="6111557" cy="38458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rubrik 1"/>
          <p:cNvSpPr>
            <a:spLocks noGrp="1"/>
          </p:cNvSpPr>
          <p:nvPr>
            <p:ph type="title"/>
          </p:nvPr>
        </p:nvSpPr>
        <p:spPr>
          <a:xfrm>
            <a:off x="455825" y="244537"/>
            <a:ext cx="10396800" cy="6232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7450305" y="1600475"/>
            <a:ext cx="3932237" cy="49992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1" hasCustomPrompt="1"/>
          </p:nvPr>
        </p:nvSpPr>
        <p:spPr>
          <a:xfrm>
            <a:off x="7450305" y="2100403"/>
            <a:ext cx="3932237" cy="334589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9176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219400" y="1600473"/>
            <a:ext cx="6172200" cy="381128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209046"/>
            <a:ext cx="3932237" cy="320270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5" name="Platshållare för rubrik 1"/>
          <p:cNvSpPr>
            <a:spLocks noGrp="1"/>
          </p:cNvSpPr>
          <p:nvPr>
            <p:ph type="title"/>
          </p:nvPr>
        </p:nvSpPr>
        <p:spPr>
          <a:xfrm>
            <a:off x="455825" y="244537"/>
            <a:ext cx="10396800" cy="6232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839786" y="1600473"/>
            <a:ext cx="3932237" cy="49992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0986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48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9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7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9331" y="0"/>
            <a:ext cx="122327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64" y="880000"/>
            <a:ext cx="10058400" cy="304606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10" y="683699"/>
            <a:ext cx="2078564" cy="103623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24" y="4952518"/>
            <a:ext cx="2210682" cy="11021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92" y="5168916"/>
            <a:ext cx="783981" cy="7821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53" y="5278588"/>
            <a:ext cx="2626179" cy="5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4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590122"/>
            <a:ext cx="9144000" cy="196923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642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2" name="Platshållare för rubrik 1"/>
          <p:cNvSpPr txBox="1">
            <a:spLocks/>
          </p:cNvSpPr>
          <p:nvPr userDrawn="1"/>
        </p:nvSpPr>
        <p:spPr>
          <a:xfrm>
            <a:off x="455825" y="244537"/>
            <a:ext cx="10396800" cy="6232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7212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03600" y="1600297"/>
            <a:ext cx="10396800" cy="374399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>
          <a:xfrm>
            <a:off x="455825" y="244537"/>
            <a:ext cx="10396800" cy="6232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471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8957" y="1599454"/>
            <a:ext cx="10515600" cy="266139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8957" y="4463535"/>
            <a:ext cx="10515600" cy="10689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Platshållare för rubrik 1"/>
          <p:cNvSpPr txBox="1">
            <a:spLocks/>
          </p:cNvSpPr>
          <p:nvPr userDrawn="1"/>
        </p:nvSpPr>
        <p:spPr>
          <a:xfrm>
            <a:off x="455825" y="244537"/>
            <a:ext cx="10396800" cy="6232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753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03600" y="1600288"/>
            <a:ext cx="5112000" cy="3744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600288"/>
            <a:ext cx="5112000" cy="3744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rubrik 1"/>
          <p:cNvSpPr>
            <a:spLocks noGrp="1"/>
          </p:cNvSpPr>
          <p:nvPr>
            <p:ph type="title"/>
          </p:nvPr>
        </p:nvSpPr>
        <p:spPr>
          <a:xfrm>
            <a:off x="455825" y="244537"/>
            <a:ext cx="10396800" cy="6232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247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201" y="1601539"/>
            <a:ext cx="5026891" cy="394684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75367" y="1601539"/>
            <a:ext cx="4974291" cy="394684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Platshållare för rubrik 1"/>
          <p:cNvSpPr>
            <a:spLocks noGrp="1"/>
          </p:cNvSpPr>
          <p:nvPr>
            <p:ph type="title"/>
          </p:nvPr>
        </p:nvSpPr>
        <p:spPr>
          <a:xfrm>
            <a:off x="455825" y="244537"/>
            <a:ext cx="10396800" cy="6232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056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455825" y="244537"/>
            <a:ext cx="10396800" cy="6232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21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1"/>
          <p:cNvSpPr>
            <a:spLocks noGrp="1"/>
          </p:cNvSpPr>
          <p:nvPr>
            <p:ph type="title"/>
          </p:nvPr>
        </p:nvSpPr>
        <p:spPr>
          <a:xfrm>
            <a:off x="455825" y="244537"/>
            <a:ext cx="10396800" cy="6232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62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109227"/>
            <a:ext cx="12180000" cy="6805757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5825" y="244537"/>
            <a:ext cx="10396800" cy="6232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85128" y="1600017"/>
            <a:ext cx="103968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31" y="6019009"/>
            <a:ext cx="1127416" cy="5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4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3" r:id="rId9"/>
    <p:sldLayoutId id="2147483661" r:id="rId10"/>
    <p:sldLayoutId id="2147483656" r:id="rId11"/>
    <p:sldLayoutId id="2147483664" r:id="rId12"/>
    <p:sldLayoutId id="2147483657" r:id="rId13"/>
    <p:sldLayoutId id="2147483665" r:id="rId14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Film%20-%20Rutiner%20och%20Struktur__PREVIEW_05_NO%20MUSIC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3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196392" y="1561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2196392" y="58039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" name="object 12"/>
          <p:cNvSpPr/>
          <p:nvPr/>
        </p:nvSpPr>
        <p:spPr>
          <a:xfrm>
            <a:off x="2294131" y="5901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3" name="object 13"/>
          <p:cNvSpPr/>
          <p:nvPr/>
        </p:nvSpPr>
        <p:spPr>
          <a:xfrm>
            <a:off x="10062623" y="5901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4" name="object 14"/>
          <p:cNvSpPr/>
          <p:nvPr/>
        </p:nvSpPr>
        <p:spPr>
          <a:xfrm>
            <a:off x="10160362" y="58039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5" name="object 15"/>
          <p:cNvSpPr/>
          <p:nvPr/>
        </p:nvSpPr>
        <p:spPr>
          <a:xfrm>
            <a:off x="10160362" y="1561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" name="object 16"/>
          <p:cNvSpPr/>
          <p:nvPr/>
        </p:nvSpPr>
        <p:spPr>
          <a:xfrm>
            <a:off x="10062623" y="1463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7" name="object 17"/>
          <p:cNvSpPr/>
          <p:nvPr/>
        </p:nvSpPr>
        <p:spPr>
          <a:xfrm>
            <a:off x="2294131" y="1463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091824" y="570466"/>
            <a:ext cx="8008353" cy="59215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8145">
              <a:lnSpc>
                <a:spcPct val="100000"/>
              </a:lnSpc>
            </a:pPr>
            <a:r>
              <a:rPr lang="sv-SE" spc="-64" dirty="0"/>
              <a:t>Inspirationspåse</a:t>
            </a:r>
            <a:endParaRPr spc="-6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91" y="2256135"/>
            <a:ext cx="2638616" cy="3380726"/>
          </a:xfrm>
          <a:prstGeom prst="rect">
            <a:avLst/>
          </a:prstGeom>
        </p:spPr>
      </p:pic>
      <p:cxnSp>
        <p:nvCxnSpPr>
          <p:cNvPr id="6" name="Rak koppling 5"/>
          <p:cNvCxnSpPr/>
          <p:nvPr/>
        </p:nvCxnSpPr>
        <p:spPr>
          <a:xfrm flipH="1" flipV="1">
            <a:off x="4092357" y="2456204"/>
            <a:ext cx="879648" cy="239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/>
          <p:cNvCxnSpPr/>
          <p:nvPr/>
        </p:nvCxnSpPr>
        <p:spPr>
          <a:xfrm flipH="1">
            <a:off x="4065501" y="4454956"/>
            <a:ext cx="781910" cy="195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899">
            <a:off x="2498884" y="4091714"/>
            <a:ext cx="1235710" cy="1744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528">
            <a:off x="2514560" y="1826166"/>
            <a:ext cx="1235711" cy="1743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82">
            <a:off x="8395484" y="1975631"/>
            <a:ext cx="1235711" cy="1715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Rak koppling 25"/>
          <p:cNvCxnSpPr/>
          <p:nvPr/>
        </p:nvCxnSpPr>
        <p:spPr>
          <a:xfrm flipH="1">
            <a:off x="7317734" y="2576081"/>
            <a:ext cx="1026255" cy="364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/>
          <p:cNvCxnSpPr/>
          <p:nvPr/>
        </p:nvCxnSpPr>
        <p:spPr>
          <a:xfrm flipH="1" flipV="1">
            <a:off x="7533237" y="4552695"/>
            <a:ext cx="781910" cy="293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Bildobjekt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82">
            <a:off x="8484177" y="4102018"/>
            <a:ext cx="1089394" cy="1540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1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ildobjekt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91" y="2256135"/>
            <a:ext cx="2638616" cy="3380726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196392" y="1561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2196392" y="58039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" name="object 12"/>
          <p:cNvSpPr/>
          <p:nvPr/>
        </p:nvSpPr>
        <p:spPr>
          <a:xfrm>
            <a:off x="2294131" y="5901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3" name="object 13"/>
          <p:cNvSpPr/>
          <p:nvPr/>
        </p:nvSpPr>
        <p:spPr>
          <a:xfrm>
            <a:off x="10062623" y="5901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4" name="object 14"/>
          <p:cNvSpPr/>
          <p:nvPr/>
        </p:nvSpPr>
        <p:spPr>
          <a:xfrm>
            <a:off x="10160362" y="58039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5" name="object 15"/>
          <p:cNvSpPr/>
          <p:nvPr/>
        </p:nvSpPr>
        <p:spPr>
          <a:xfrm>
            <a:off x="10160362" y="1561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" name="object 16"/>
          <p:cNvSpPr/>
          <p:nvPr/>
        </p:nvSpPr>
        <p:spPr>
          <a:xfrm>
            <a:off x="10062623" y="1463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7" name="object 17"/>
          <p:cNvSpPr/>
          <p:nvPr/>
        </p:nvSpPr>
        <p:spPr>
          <a:xfrm>
            <a:off x="2294131" y="1463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091824" y="570466"/>
            <a:ext cx="8008353" cy="59215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8145">
              <a:lnSpc>
                <a:spcPct val="100000"/>
              </a:lnSpc>
            </a:pPr>
            <a:r>
              <a:rPr lang="sv-SE" spc="-64" dirty="0"/>
              <a:t>Så kan ni göra</a:t>
            </a:r>
            <a:endParaRPr spc="-6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899">
            <a:off x="2498884" y="4091714"/>
            <a:ext cx="1235710" cy="1744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528">
            <a:off x="2514560" y="1826166"/>
            <a:ext cx="1235711" cy="1743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82">
            <a:off x="8395484" y="1975631"/>
            <a:ext cx="1235711" cy="1715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82">
            <a:off x="8484177" y="4102018"/>
            <a:ext cx="1089394" cy="1540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Ellips 3"/>
          <p:cNvSpPr/>
          <p:nvPr/>
        </p:nvSpPr>
        <p:spPr>
          <a:xfrm>
            <a:off x="4105150" y="1931135"/>
            <a:ext cx="1880441" cy="188044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schemeClr val="tx2"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54"/>
          </a:p>
        </p:txBody>
      </p:sp>
      <p:sp>
        <p:nvSpPr>
          <p:cNvPr id="29" name="textruta 28"/>
          <p:cNvSpPr txBox="1"/>
          <p:nvPr/>
        </p:nvSpPr>
        <p:spPr>
          <a:xfrm>
            <a:off x="4272684" y="2436338"/>
            <a:ext cx="1565330" cy="98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54" b="1" dirty="0"/>
              <a:t>Inspirationsskrift med fokus på NPF som ni kan dela ut till aktivitetsledare inom idrotten.  </a:t>
            </a:r>
          </a:p>
        </p:txBody>
      </p:sp>
      <p:pic>
        <p:nvPicPr>
          <p:cNvPr id="35" name="Bildobjekt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t="59212" r="37204" b="11242"/>
          <a:stretch/>
        </p:blipFill>
        <p:spPr>
          <a:xfrm rot="7502383">
            <a:off x="3851654" y="1817795"/>
            <a:ext cx="679471" cy="779393"/>
          </a:xfrm>
          <a:prstGeom prst="rect">
            <a:avLst/>
          </a:prstGeom>
        </p:spPr>
      </p:pic>
      <p:sp>
        <p:nvSpPr>
          <p:cNvPr id="42" name="Ellips 41"/>
          <p:cNvSpPr/>
          <p:nvPr/>
        </p:nvSpPr>
        <p:spPr>
          <a:xfrm>
            <a:off x="4180362" y="3932280"/>
            <a:ext cx="1880441" cy="188044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schemeClr val="tx2"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54"/>
          </a:p>
        </p:txBody>
      </p:sp>
      <p:sp>
        <p:nvSpPr>
          <p:cNvPr id="5" name="textruta 4"/>
          <p:cNvSpPr txBox="1"/>
          <p:nvPr/>
        </p:nvSpPr>
        <p:spPr>
          <a:xfrm>
            <a:off x="4337917" y="4403778"/>
            <a:ext cx="1565330" cy="1158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54" b="1" dirty="0"/>
              <a:t>Inspirationsskrift med fokus på rörelseglädje. Här finns förslag på tema och diskussionskvällar.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t="59212" r="37204" b="11242"/>
          <a:stretch/>
        </p:blipFill>
        <p:spPr>
          <a:xfrm rot="7502383">
            <a:off x="3769808" y="3890783"/>
            <a:ext cx="679471" cy="779393"/>
          </a:xfrm>
          <a:prstGeom prst="rect">
            <a:avLst/>
          </a:prstGeom>
        </p:spPr>
      </p:pic>
      <p:sp>
        <p:nvSpPr>
          <p:cNvPr id="43" name="Ellips 42"/>
          <p:cNvSpPr/>
          <p:nvPr/>
        </p:nvSpPr>
        <p:spPr>
          <a:xfrm>
            <a:off x="6155311" y="1849013"/>
            <a:ext cx="1880441" cy="188044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schemeClr val="tx2"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54"/>
          </a:p>
        </p:txBody>
      </p:sp>
      <p:sp>
        <p:nvSpPr>
          <p:cNvPr id="34" name="textruta 33"/>
          <p:cNvSpPr txBox="1"/>
          <p:nvPr/>
        </p:nvSpPr>
        <p:spPr>
          <a:xfrm>
            <a:off x="6340347" y="2451613"/>
            <a:ext cx="1565330" cy="802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54" b="1" dirty="0"/>
              <a:t>Deltagarkort som kan fyllas i av föräldrar och barn och sedan ges till idrottsledare.</a:t>
            </a: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t="59212" r="37204" b="11242"/>
          <a:stretch/>
        </p:blipFill>
        <p:spPr>
          <a:xfrm rot="2035988" flipV="1">
            <a:off x="7575133" y="1757424"/>
            <a:ext cx="680097" cy="780111"/>
          </a:xfrm>
          <a:prstGeom prst="rect">
            <a:avLst/>
          </a:prstGeom>
        </p:spPr>
      </p:pic>
      <p:sp>
        <p:nvSpPr>
          <p:cNvPr id="44" name="Ellips 43"/>
          <p:cNvSpPr/>
          <p:nvPr/>
        </p:nvSpPr>
        <p:spPr>
          <a:xfrm>
            <a:off x="6221115" y="3882743"/>
            <a:ext cx="1880441" cy="188044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schemeClr val="tx2"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54"/>
          </a:p>
        </p:txBody>
      </p:sp>
      <p:pic>
        <p:nvPicPr>
          <p:cNvPr id="37" name="Bildobjekt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t="59212" r="37204" b="11242"/>
          <a:stretch/>
        </p:blipFill>
        <p:spPr>
          <a:xfrm rot="2003881" flipV="1">
            <a:off x="7841442" y="3920070"/>
            <a:ext cx="680097" cy="780111"/>
          </a:xfrm>
          <a:prstGeom prst="rect">
            <a:avLst/>
          </a:prstGeom>
        </p:spPr>
      </p:pic>
      <p:sp>
        <p:nvSpPr>
          <p:cNvPr id="39" name="textruta 38"/>
          <p:cNvSpPr txBox="1"/>
          <p:nvPr/>
        </p:nvSpPr>
        <p:spPr>
          <a:xfrm>
            <a:off x="6376358" y="4406388"/>
            <a:ext cx="1565330" cy="802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54" b="1" dirty="0"/>
              <a:t>Läs gärna mer</a:t>
            </a:r>
          </a:p>
          <a:p>
            <a:pPr algn="ctr"/>
            <a:r>
              <a:rPr lang="sv-SE" sz="1154" b="1" dirty="0"/>
              <a:t> om rörelsesatsningen på informationsbladet.</a:t>
            </a:r>
          </a:p>
        </p:txBody>
      </p:sp>
    </p:spTree>
    <p:extLst>
      <p:ext uri="{BB962C8B-B14F-4D97-AF65-F5344CB8AC3E}">
        <p14:creationId xmlns:p14="http://schemas.microsoft.com/office/powerpoint/2010/main" val="40952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196392" y="1561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3" name="object 13"/>
          <p:cNvSpPr/>
          <p:nvPr/>
        </p:nvSpPr>
        <p:spPr>
          <a:xfrm>
            <a:off x="2196392" y="58039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4" name="object 14"/>
          <p:cNvSpPr/>
          <p:nvPr/>
        </p:nvSpPr>
        <p:spPr>
          <a:xfrm>
            <a:off x="2294131" y="5901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5" name="object 15"/>
          <p:cNvSpPr/>
          <p:nvPr/>
        </p:nvSpPr>
        <p:spPr>
          <a:xfrm>
            <a:off x="10062623" y="5901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" name="object 16"/>
          <p:cNvSpPr/>
          <p:nvPr/>
        </p:nvSpPr>
        <p:spPr>
          <a:xfrm>
            <a:off x="10160362" y="58039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7" name="object 17"/>
          <p:cNvSpPr/>
          <p:nvPr/>
        </p:nvSpPr>
        <p:spPr>
          <a:xfrm>
            <a:off x="10160362" y="1561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" name="object 18"/>
          <p:cNvSpPr/>
          <p:nvPr/>
        </p:nvSpPr>
        <p:spPr>
          <a:xfrm>
            <a:off x="10062623" y="1463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" name="object 19"/>
          <p:cNvSpPr/>
          <p:nvPr/>
        </p:nvSpPr>
        <p:spPr>
          <a:xfrm>
            <a:off x="2294131" y="1463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91824" y="570466"/>
            <a:ext cx="8008353" cy="59215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8145">
              <a:lnSpc>
                <a:spcPct val="100000"/>
              </a:lnSpc>
            </a:pPr>
            <a:r>
              <a:rPr lang="sv-SE" spc="-10" dirty="0"/>
              <a:t>Rörelsesatsning 6-17 november</a:t>
            </a:r>
            <a:endParaRPr spc="-10" dirty="0"/>
          </a:p>
        </p:txBody>
      </p:sp>
      <p:pic>
        <p:nvPicPr>
          <p:cNvPr id="24" name="Bildobjekt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35" y="2607989"/>
            <a:ext cx="2191174" cy="1493682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91" y="2595529"/>
            <a:ext cx="2250366" cy="1534034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20" name="object 19"/>
          <p:cNvSpPr txBox="1"/>
          <p:nvPr/>
        </p:nvSpPr>
        <p:spPr>
          <a:xfrm>
            <a:off x="2635064" y="2087756"/>
            <a:ext cx="6881791" cy="333425"/>
          </a:xfrm>
          <a:prstGeom prst="rect">
            <a:avLst/>
          </a:prstGeom>
          <a:solidFill>
            <a:srgbClr val="A9BCDA">
              <a:alpha val="37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34384">
              <a:lnSpc>
                <a:spcPts val="2572"/>
              </a:lnSpc>
            </a:pPr>
            <a:r>
              <a:rPr lang="sv-SE" sz="2309" b="1" dirty="0">
                <a:latin typeface="Calibri"/>
                <a:cs typeface="Calibri"/>
              </a:rPr>
              <a:t>Fokus på rörelseglädje i våra digitala kanaler</a:t>
            </a:r>
            <a:endParaRPr sz="2309" b="1" dirty="0">
              <a:latin typeface="Calibri"/>
              <a:cs typeface="Calibri"/>
            </a:endParaRPr>
          </a:p>
        </p:txBody>
      </p:sp>
      <p:sp>
        <p:nvSpPr>
          <p:cNvPr id="23" name="Ellips 22"/>
          <p:cNvSpPr/>
          <p:nvPr/>
        </p:nvSpPr>
        <p:spPr>
          <a:xfrm>
            <a:off x="5269659" y="3853782"/>
            <a:ext cx="1880441" cy="188044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schemeClr val="tx2"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54"/>
          </a:p>
        </p:txBody>
      </p:sp>
      <p:pic>
        <p:nvPicPr>
          <p:cNvPr id="26" name="Bildobjekt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71" y="2607989"/>
            <a:ext cx="2153131" cy="1467751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28" name="Ellips 27"/>
          <p:cNvSpPr/>
          <p:nvPr/>
        </p:nvSpPr>
        <p:spPr>
          <a:xfrm>
            <a:off x="2778316" y="3853783"/>
            <a:ext cx="1880441" cy="188044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schemeClr val="tx2"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54"/>
          </a:p>
        </p:txBody>
      </p:sp>
      <p:sp>
        <p:nvSpPr>
          <p:cNvPr id="22" name="textruta 21"/>
          <p:cNvSpPr txBox="1"/>
          <p:nvPr/>
        </p:nvSpPr>
        <p:spPr>
          <a:xfrm>
            <a:off x="2835937" y="4313738"/>
            <a:ext cx="1754333" cy="802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54" b="1" dirty="0"/>
              <a:t>På </a:t>
            </a:r>
            <a:r>
              <a:rPr lang="sv-SE" sz="1154" b="1" dirty="0">
                <a:solidFill>
                  <a:schemeClr val="tx2"/>
                </a:solidFill>
              </a:rPr>
              <a:t>Riksförbundet Attentions webb </a:t>
            </a:r>
            <a:r>
              <a:rPr lang="sv-SE" sz="1154" b="1" dirty="0"/>
              <a:t>samlar vi rörelsesatsningens material och artiklar.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5375851" y="4342845"/>
            <a:ext cx="1565330" cy="1158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54" b="1" dirty="0"/>
              <a:t>På</a:t>
            </a:r>
            <a:r>
              <a:rPr lang="sv-SE" sz="1154" b="1" i="1" dirty="0"/>
              <a:t> </a:t>
            </a:r>
            <a:r>
              <a:rPr lang="sv-SE" sz="1154" b="1" i="1" dirty="0">
                <a:solidFill>
                  <a:schemeClr val="tx2"/>
                </a:solidFill>
              </a:rPr>
              <a:t>Idrott för allas </a:t>
            </a:r>
            <a:r>
              <a:rPr lang="sv-SE" sz="1154" b="1" dirty="0" err="1">
                <a:solidFill>
                  <a:schemeClr val="tx2"/>
                </a:solidFill>
              </a:rPr>
              <a:t>facebook</a:t>
            </a:r>
            <a:r>
              <a:rPr lang="sv-SE" sz="1154" b="1" dirty="0">
                <a:solidFill>
                  <a:schemeClr val="tx2"/>
                </a:solidFill>
              </a:rPr>
              <a:t>-sida </a:t>
            </a:r>
            <a:r>
              <a:rPr lang="sv-SE" sz="1154" b="1" dirty="0"/>
              <a:t>delar vi artiklar, tips och information om ”prova på verksamhet”.</a:t>
            </a:r>
          </a:p>
        </p:txBody>
      </p:sp>
      <p:sp>
        <p:nvSpPr>
          <p:cNvPr id="30" name="Ellips 29"/>
          <p:cNvSpPr/>
          <p:nvPr/>
        </p:nvSpPr>
        <p:spPr>
          <a:xfrm>
            <a:off x="7587544" y="3853783"/>
            <a:ext cx="1880441" cy="188044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schemeClr val="tx2"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54"/>
          </a:p>
        </p:txBody>
      </p:sp>
      <p:sp>
        <p:nvSpPr>
          <p:cNvPr id="31" name="textruta 30"/>
          <p:cNvSpPr txBox="1"/>
          <p:nvPr/>
        </p:nvSpPr>
        <p:spPr>
          <a:xfrm>
            <a:off x="7745100" y="4342845"/>
            <a:ext cx="1565330" cy="98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54" b="1" dirty="0"/>
              <a:t>På Riksförbundet </a:t>
            </a:r>
            <a:r>
              <a:rPr lang="sv-SE" sz="1154" b="1" dirty="0">
                <a:solidFill>
                  <a:schemeClr val="tx2"/>
                </a:solidFill>
              </a:rPr>
              <a:t>Attentions </a:t>
            </a:r>
            <a:r>
              <a:rPr lang="sv-SE" sz="1154" b="1" dirty="0" err="1">
                <a:solidFill>
                  <a:schemeClr val="tx2"/>
                </a:solidFill>
              </a:rPr>
              <a:t>facebook</a:t>
            </a:r>
            <a:r>
              <a:rPr lang="sv-SE" sz="1154" b="1" dirty="0">
                <a:solidFill>
                  <a:schemeClr val="tx2"/>
                </a:solidFill>
              </a:rPr>
              <a:t>-sida</a:t>
            </a:r>
            <a:r>
              <a:rPr lang="sv-SE" sz="1154" b="1" dirty="0"/>
              <a:t> kommer det att vara fokus på rörelseglädje.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t="59212" r="37204" b="11242"/>
          <a:stretch/>
        </p:blipFill>
        <p:spPr>
          <a:xfrm rot="2223515">
            <a:off x="2406100" y="4215810"/>
            <a:ext cx="422229" cy="4843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t="59212" r="37204" b="11242"/>
          <a:stretch/>
        </p:blipFill>
        <p:spPr>
          <a:xfrm rot="2223515">
            <a:off x="4903641" y="4272886"/>
            <a:ext cx="379396" cy="435189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t="59212" r="37204" b="11242"/>
          <a:stretch/>
        </p:blipFill>
        <p:spPr>
          <a:xfrm rot="2223515">
            <a:off x="7217602" y="4255674"/>
            <a:ext cx="422229" cy="4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innehåll 6"/>
          <p:cNvSpPr txBox="1">
            <a:spLocks/>
          </p:cNvSpPr>
          <p:nvPr/>
        </p:nvSpPr>
        <p:spPr>
          <a:xfrm>
            <a:off x="6172200" y="1527862"/>
            <a:ext cx="51120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 smtClean="0"/>
          </a:p>
        </p:txBody>
      </p:sp>
      <p:sp>
        <p:nvSpPr>
          <p:cNvPr id="39" name="textruta 38"/>
          <p:cNvSpPr txBox="1"/>
          <p:nvPr/>
        </p:nvSpPr>
        <p:spPr>
          <a:xfrm>
            <a:off x="249540" y="4577499"/>
            <a:ext cx="1128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Calibri" panose="020F0502020204030204" pitchFamily="34" charset="0"/>
              </a:rPr>
              <a:t>attention.se/</a:t>
            </a:r>
            <a:r>
              <a:rPr lang="sv-SE" sz="2400" dirty="0" err="1" smtClean="0">
                <a:latin typeface="Calibri" panose="020F0502020204030204" pitchFamily="34" charset="0"/>
              </a:rPr>
              <a:t>idrottforalla</a:t>
            </a:r>
            <a:r>
              <a:rPr lang="sv-SE" sz="2400" dirty="0">
                <a:latin typeface="Calibri" panose="020F0502020204030204" pitchFamily="34" charset="0"/>
              </a:rPr>
              <a:t>/</a:t>
            </a:r>
            <a:endParaRPr lang="sv-SE" sz="10000" dirty="0">
              <a:latin typeface="Calibri" panose="020F0502020204030204" pitchFamily="34" charset="0"/>
            </a:endParaRPr>
          </a:p>
        </p:txBody>
      </p:sp>
      <p:pic>
        <p:nvPicPr>
          <p:cNvPr id="6" name="Bildobjekt 5"/>
          <p:cNvPicPr/>
          <p:nvPr/>
        </p:nvPicPr>
        <p:blipFill>
          <a:blip r:embed="rId3"/>
          <a:stretch>
            <a:fillRect/>
          </a:stretch>
        </p:blipFill>
        <p:spPr>
          <a:xfrm>
            <a:off x="1167674" y="1585250"/>
            <a:ext cx="4725126" cy="2692400"/>
          </a:xfrm>
          <a:prstGeom prst="rect">
            <a:avLst/>
          </a:prstGeom>
        </p:spPr>
      </p:pic>
      <p:pic>
        <p:nvPicPr>
          <p:cNvPr id="7" name="Bildobjekt 6"/>
          <p:cNvPicPr/>
          <p:nvPr/>
        </p:nvPicPr>
        <p:blipFill rotWithShape="1">
          <a:blip r:embed="rId4"/>
          <a:srcRect t="14594" r="12661" b="-10976"/>
          <a:stretch/>
        </p:blipFill>
        <p:spPr bwMode="auto">
          <a:xfrm>
            <a:off x="6381549" y="1585250"/>
            <a:ext cx="4541846" cy="2992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395663" y="577516"/>
            <a:ext cx="7736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Följ oss på webben och på Facebook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15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projektet</a:t>
            </a:r>
            <a:endParaRPr lang="sv-SE" dirty="0"/>
          </a:p>
        </p:txBody>
      </p:sp>
      <p:sp>
        <p:nvSpPr>
          <p:cNvPr id="23" name="Platshållare för innehåll 6"/>
          <p:cNvSpPr txBox="1">
            <a:spLocks/>
          </p:cNvSpPr>
          <p:nvPr/>
        </p:nvSpPr>
        <p:spPr>
          <a:xfrm>
            <a:off x="6172200" y="1527862"/>
            <a:ext cx="51120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 smtClean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56" y="2427733"/>
            <a:ext cx="3585814" cy="1754432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4" y="3842737"/>
            <a:ext cx="1323410" cy="1320296"/>
          </a:xfrm>
          <a:prstGeom prst="rect">
            <a:avLst/>
          </a:prstGeom>
        </p:spPr>
      </p:pic>
      <p:cxnSp>
        <p:nvCxnSpPr>
          <p:cNvPr id="9" name="Rak koppling 8"/>
          <p:cNvCxnSpPr/>
          <p:nvPr/>
        </p:nvCxnSpPr>
        <p:spPr>
          <a:xfrm>
            <a:off x="2629783" y="2576413"/>
            <a:ext cx="1260856" cy="296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/>
          <p:cNvCxnSpPr/>
          <p:nvPr/>
        </p:nvCxnSpPr>
        <p:spPr>
          <a:xfrm flipV="1">
            <a:off x="2806113" y="3908298"/>
            <a:ext cx="1020395" cy="290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130" y="832945"/>
            <a:ext cx="1937370" cy="2903414"/>
          </a:xfrm>
          <a:prstGeom prst="rect">
            <a:avLst/>
          </a:prstGeom>
        </p:spPr>
      </p:pic>
      <p:cxnSp>
        <p:nvCxnSpPr>
          <p:cNvPr id="19" name="Rak koppling 18"/>
          <p:cNvCxnSpPr/>
          <p:nvPr/>
        </p:nvCxnSpPr>
        <p:spPr>
          <a:xfrm flipV="1">
            <a:off x="8454737" y="2427733"/>
            <a:ext cx="970425" cy="297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objekt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99" y="4021582"/>
            <a:ext cx="1788442" cy="1655966"/>
          </a:xfrm>
          <a:prstGeom prst="rect">
            <a:avLst/>
          </a:prstGeom>
        </p:spPr>
      </p:pic>
      <p:cxnSp>
        <p:nvCxnSpPr>
          <p:cNvPr id="24" name="Rak koppling 23"/>
          <p:cNvCxnSpPr/>
          <p:nvPr/>
        </p:nvCxnSpPr>
        <p:spPr>
          <a:xfrm>
            <a:off x="8315542" y="4005389"/>
            <a:ext cx="652236" cy="32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objekt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1" y="1456805"/>
            <a:ext cx="1655694" cy="1655694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76" y="4232996"/>
            <a:ext cx="1600854" cy="1637414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91" y="3214440"/>
            <a:ext cx="2470004" cy="1646670"/>
          </a:xfrm>
          <a:prstGeom prst="rect">
            <a:avLst/>
          </a:prstGeom>
        </p:spPr>
      </p:pic>
      <p:cxnSp>
        <p:nvCxnSpPr>
          <p:cNvPr id="16" name="Rak koppling 15"/>
          <p:cNvCxnSpPr/>
          <p:nvPr/>
        </p:nvCxnSpPr>
        <p:spPr>
          <a:xfrm flipV="1">
            <a:off x="5605147" y="4355784"/>
            <a:ext cx="14099" cy="2942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44" y="4610676"/>
            <a:ext cx="762000" cy="95402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13" y="4641579"/>
            <a:ext cx="795938" cy="79593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89" y="4649986"/>
            <a:ext cx="1571348" cy="5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5824" y="244537"/>
            <a:ext cx="10724071" cy="623218"/>
          </a:xfrm>
        </p:spPr>
        <p:txBody>
          <a:bodyPr/>
          <a:lstStyle/>
          <a:p>
            <a:r>
              <a:rPr lang="sv-SE" dirty="0" smtClean="0"/>
              <a:t>Projektet genomförs i tre steg under 3 år</a:t>
            </a:r>
            <a:endParaRPr lang="sv-SE" dirty="0"/>
          </a:p>
        </p:txBody>
      </p:sp>
      <p:sp>
        <p:nvSpPr>
          <p:cNvPr id="23" name="Platshållare för innehåll 6"/>
          <p:cNvSpPr txBox="1">
            <a:spLocks/>
          </p:cNvSpPr>
          <p:nvPr/>
        </p:nvSpPr>
        <p:spPr>
          <a:xfrm>
            <a:off x="6172200" y="1527862"/>
            <a:ext cx="51120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0" y="1498717"/>
            <a:ext cx="2112474" cy="2112474"/>
          </a:xfrm>
          <a:prstGeom prst="rect">
            <a:avLst/>
          </a:prstGeom>
        </p:spPr>
      </p:pic>
      <p:sp>
        <p:nvSpPr>
          <p:cNvPr id="10" name="Platshållare för text 1"/>
          <p:cNvSpPr>
            <a:spLocks noGrp="1"/>
          </p:cNvSpPr>
          <p:nvPr>
            <p:ph type="body" sz="half" idx="10"/>
          </p:nvPr>
        </p:nvSpPr>
        <p:spPr>
          <a:xfrm>
            <a:off x="1093960" y="1672905"/>
            <a:ext cx="1837853" cy="73531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4000" b="0" dirty="0" smtClean="0"/>
              <a:t>STEG</a:t>
            </a:r>
            <a:r>
              <a:rPr lang="sv-SE" sz="5400" dirty="0" smtClean="0"/>
              <a:t>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56650" y="2228186"/>
            <a:ext cx="2112474" cy="96689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algn="ctr"/>
            <a:r>
              <a:rPr lang="sv-SE" sz="6600" b="1" dirty="0"/>
              <a:t>1</a:t>
            </a:r>
          </a:p>
          <a:p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00" y="1498717"/>
            <a:ext cx="2112474" cy="2112474"/>
          </a:xfrm>
          <a:prstGeom prst="rect">
            <a:avLst/>
          </a:prstGeom>
        </p:spPr>
      </p:pic>
      <p:sp>
        <p:nvSpPr>
          <p:cNvPr id="14" name="Platshållare för text 1"/>
          <p:cNvSpPr txBox="1">
            <a:spLocks/>
          </p:cNvSpPr>
          <p:nvPr/>
        </p:nvSpPr>
        <p:spPr>
          <a:xfrm>
            <a:off x="5146510" y="1672905"/>
            <a:ext cx="1837853" cy="735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v-SE" sz="4000" b="0" smtClean="0"/>
              <a:t>STEG</a:t>
            </a:r>
            <a:r>
              <a:rPr lang="sv-SE" sz="5400" smtClean="0"/>
              <a:t> </a:t>
            </a:r>
            <a:endParaRPr lang="sv-SE" sz="5400" dirty="0" smtClean="0"/>
          </a:p>
        </p:txBody>
      </p:sp>
      <p:sp>
        <p:nvSpPr>
          <p:cNvPr id="15" name="textruta 14"/>
          <p:cNvSpPr txBox="1"/>
          <p:nvPr/>
        </p:nvSpPr>
        <p:spPr>
          <a:xfrm>
            <a:off x="5009200" y="2228186"/>
            <a:ext cx="2112474" cy="96689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algn="ctr"/>
            <a:r>
              <a:rPr lang="sv-SE" sz="6600" b="1" dirty="0" smtClean="0"/>
              <a:t>2</a:t>
            </a:r>
            <a:endParaRPr lang="sv-SE" sz="6600" b="1" dirty="0"/>
          </a:p>
          <a:p>
            <a:endParaRPr lang="sv-SE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2" y="1498717"/>
            <a:ext cx="2112474" cy="2112474"/>
          </a:xfrm>
          <a:prstGeom prst="rect">
            <a:avLst/>
          </a:prstGeom>
        </p:spPr>
      </p:pic>
      <p:sp>
        <p:nvSpPr>
          <p:cNvPr id="18" name="Platshållare för text 1"/>
          <p:cNvSpPr txBox="1">
            <a:spLocks/>
          </p:cNvSpPr>
          <p:nvPr/>
        </p:nvSpPr>
        <p:spPr>
          <a:xfrm>
            <a:off x="9204732" y="1670915"/>
            <a:ext cx="1837853" cy="735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v-SE" sz="4000" b="0" smtClean="0"/>
              <a:t>STEG</a:t>
            </a:r>
            <a:r>
              <a:rPr lang="sv-SE" sz="5400" smtClean="0"/>
              <a:t> </a:t>
            </a:r>
            <a:endParaRPr lang="sv-SE" sz="5400" dirty="0" smtClean="0"/>
          </a:p>
        </p:txBody>
      </p:sp>
      <p:sp>
        <p:nvSpPr>
          <p:cNvPr id="19" name="textruta 18"/>
          <p:cNvSpPr txBox="1"/>
          <p:nvPr/>
        </p:nvSpPr>
        <p:spPr>
          <a:xfrm>
            <a:off x="9067422" y="2226196"/>
            <a:ext cx="2112474" cy="96689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algn="ctr"/>
            <a:r>
              <a:rPr lang="sv-SE" sz="6600" b="1" dirty="0" smtClean="0"/>
              <a:t>3</a:t>
            </a:r>
            <a:endParaRPr lang="sv-SE" sz="66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Under år 1 har vi gjort följande</a:t>
            </a:r>
            <a:endParaRPr lang="sv-SE" dirty="0"/>
          </a:p>
        </p:txBody>
      </p:sp>
      <p:sp>
        <p:nvSpPr>
          <p:cNvPr id="23" name="Platshållare för innehåll 6"/>
          <p:cNvSpPr txBox="1">
            <a:spLocks/>
          </p:cNvSpPr>
          <p:nvPr/>
        </p:nvSpPr>
        <p:spPr>
          <a:xfrm>
            <a:off x="6172200" y="1527862"/>
            <a:ext cx="51120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0" y="1498717"/>
            <a:ext cx="2112474" cy="2112474"/>
          </a:xfrm>
          <a:prstGeom prst="rect">
            <a:avLst/>
          </a:prstGeom>
        </p:spPr>
      </p:pic>
      <p:sp>
        <p:nvSpPr>
          <p:cNvPr id="10" name="Platshållare för text 1"/>
          <p:cNvSpPr>
            <a:spLocks noGrp="1"/>
          </p:cNvSpPr>
          <p:nvPr>
            <p:ph type="body" sz="half" idx="10"/>
          </p:nvPr>
        </p:nvSpPr>
        <p:spPr>
          <a:xfrm>
            <a:off x="1093960" y="1672905"/>
            <a:ext cx="1837853" cy="73531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4000" b="0" dirty="0" smtClean="0"/>
              <a:t>STEG</a:t>
            </a:r>
            <a:r>
              <a:rPr lang="sv-SE" sz="5400" dirty="0" smtClean="0"/>
              <a:t>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56650" y="2228186"/>
            <a:ext cx="2112474" cy="96689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algn="ctr"/>
            <a:r>
              <a:rPr lang="sv-SE" sz="6600" b="1" dirty="0"/>
              <a:t>1</a:t>
            </a:r>
          </a:p>
          <a:p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855563" y="3750362"/>
            <a:ext cx="40918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smtClean="0"/>
              <a:t>Behovsundersökning genom enkäter, djupintervjuer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smtClean="0"/>
              <a:t>Kartläggning som blivit en rapport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smtClean="0"/>
              <a:t>Dialog med målgrupperna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smtClean="0"/>
              <a:t>Sprida Goda exempel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smtClean="0"/>
              <a:t>Tagit fram en film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smtClean="0"/>
              <a:t>Tagit fram utbildningsmaterial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53" y="1237737"/>
            <a:ext cx="1681908" cy="2373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97" y="1247612"/>
            <a:ext cx="1495708" cy="2076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6"/>
          <a:srcRect l="30214" t="7561" r="29813" b="7697"/>
          <a:stretch/>
        </p:blipFill>
        <p:spPr>
          <a:xfrm>
            <a:off x="7790283" y="1238388"/>
            <a:ext cx="1801019" cy="2147693"/>
          </a:xfrm>
          <a:prstGeom prst="rect">
            <a:avLst/>
          </a:prstGeom>
        </p:spPr>
      </p:pic>
      <p:pic>
        <p:nvPicPr>
          <p:cNvPr id="14" name="Bildobjekt 13"/>
          <p:cNvPicPr/>
          <p:nvPr/>
        </p:nvPicPr>
        <p:blipFill rotWithShape="1">
          <a:blip r:embed="rId7"/>
          <a:srcRect l="61231" t="53906" r="20312" b="23698"/>
          <a:stretch/>
        </p:blipFill>
        <p:spPr bwMode="auto">
          <a:xfrm>
            <a:off x="5193188" y="3803397"/>
            <a:ext cx="2651125" cy="1809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Bildobjekt 14"/>
          <p:cNvPicPr/>
          <p:nvPr/>
        </p:nvPicPr>
        <p:blipFill rotWithShape="1">
          <a:blip r:embed="rId8"/>
          <a:srcRect l="17292" t="6202" r="16656" b="21815"/>
          <a:stretch/>
        </p:blipFill>
        <p:spPr bwMode="auto">
          <a:xfrm>
            <a:off x="8246332" y="3654099"/>
            <a:ext cx="3159329" cy="1957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06" y="1307768"/>
            <a:ext cx="1619741" cy="2286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3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Utbildning i samarbete med SISU Idrottsutbildarna</a:t>
            </a:r>
            <a:endParaRPr lang="sv-SE" sz="4000" dirty="0"/>
          </a:p>
        </p:txBody>
      </p:sp>
      <p:sp>
        <p:nvSpPr>
          <p:cNvPr id="23" name="Platshållare för innehåll 6"/>
          <p:cNvSpPr txBox="1">
            <a:spLocks/>
          </p:cNvSpPr>
          <p:nvPr/>
        </p:nvSpPr>
        <p:spPr>
          <a:xfrm>
            <a:off x="782052" y="1527862"/>
            <a:ext cx="7139540" cy="37440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Attention har tagit fram en NPF modul i den grundläggande tränarutbildningen som SISU Idrottsutbildarna har.</a:t>
            </a:r>
          </a:p>
          <a:p>
            <a:r>
              <a:rPr lang="sv-SE" dirty="0" smtClean="0"/>
              <a:t>Utbildningen kommer spridas fritt genom idrottens och våra egna kanaler</a:t>
            </a:r>
          </a:p>
          <a:p>
            <a:r>
              <a:rPr lang="sv-SE" dirty="0" smtClean="0"/>
              <a:t>Alla specialidrottsförbund (71 stycken) får tillgång till materialet</a:t>
            </a:r>
          </a:p>
          <a:p>
            <a:r>
              <a:rPr lang="sv-SE" dirty="0" smtClean="0"/>
              <a:t>Det finns idag ca. 20 000 idrottsföreningar och 600 000 ledare.</a:t>
            </a:r>
          </a:p>
          <a:p>
            <a:r>
              <a:rPr lang="sv-SE" dirty="0" smtClean="0"/>
              <a:t>Det blir filmat material, kopplat till samtalsmaterial och en fördjupning</a:t>
            </a:r>
          </a:p>
          <a:p>
            <a:r>
              <a:rPr lang="sv-SE" dirty="0" smtClean="0"/>
              <a:t>Första utbildningen blir den 30/10-17 i Stockholm</a:t>
            </a:r>
          </a:p>
        </p:txBody>
      </p:sp>
    </p:spTree>
    <p:extLst>
      <p:ext uri="{BB962C8B-B14F-4D97-AF65-F5344CB8AC3E}">
        <p14:creationId xmlns:p14="http://schemas.microsoft.com/office/powerpoint/2010/main" val="26408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Upplägg av utbildningsmaterialet</a:t>
            </a:r>
            <a:endParaRPr lang="sv-SE" sz="4000" dirty="0"/>
          </a:p>
        </p:txBody>
      </p:sp>
      <p:pic>
        <p:nvPicPr>
          <p:cNvPr id="5" name="Bildobjekt 4"/>
          <p:cNvPicPr/>
          <p:nvPr/>
        </p:nvPicPr>
        <p:blipFill rotWithShape="1">
          <a:blip r:embed="rId3"/>
          <a:srcRect l="30258" t="7055" r="32705" b="7407"/>
          <a:stretch/>
        </p:blipFill>
        <p:spPr bwMode="auto">
          <a:xfrm>
            <a:off x="3172649" y="1583727"/>
            <a:ext cx="3436216" cy="4180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objekt 5">
            <a:hlinkClick r:id="rId4" action="ppaction://hlinkfile"/>
          </p:cNvPr>
          <p:cNvPicPr/>
          <p:nvPr/>
        </p:nvPicPr>
        <p:blipFill rotWithShape="1">
          <a:blip r:embed="rId5"/>
          <a:srcRect l="10583" t="13228" r="13029" b="13874"/>
          <a:stretch/>
        </p:blipFill>
        <p:spPr bwMode="auto">
          <a:xfrm>
            <a:off x="7094416" y="1818243"/>
            <a:ext cx="2157208" cy="1356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objekt 6"/>
          <p:cNvPicPr/>
          <p:nvPr/>
        </p:nvPicPr>
        <p:blipFill rotWithShape="1">
          <a:blip r:embed="rId6"/>
          <a:srcRect l="30424" t="6761" r="31052" b="4174"/>
          <a:stretch/>
        </p:blipFill>
        <p:spPr bwMode="auto">
          <a:xfrm>
            <a:off x="597217" y="1347537"/>
            <a:ext cx="3320265" cy="429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7882716" y="144453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Film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2856616" y="1162871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Samtalsunderlag</a:t>
            </a:r>
            <a:endParaRPr lang="sv-SE" dirty="0"/>
          </a:p>
        </p:txBody>
      </p:sp>
      <p:pic>
        <p:nvPicPr>
          <p:cNvPr id="11" name="Bildobjekt 10"/>
          <p:cNvPicPr/>
          <p:nvPr/>
        </p:nvPicPr>
        <p:blipFill rotWithShape="1">
          <a:blip r:embed="rId7"/>
          <a:srcRect l="30423" t="11169" r="30059" b="4173"/>
          <a:stretch/>
        </p:blipFill>
        <p:spPr bwMode="auto">
          <a:xfrm>
            <a:off x="9392709" y="2930184"/>
            <a:ext cx="2276475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9737175" y="2800952"/>
            <a:ext cx="13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Fördjupning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09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Projektets genomförande</a:t>
            </a:r>
          </a:p>
        </p:txBody>
      </p:sp>
      <p:sp>
        <p:nvSpPr>
          <p:cNvPr id="23" name="Platshållare för innehåll 6"/>
          <p:cNvSpPr txBox="1">
            <a:spLocks/>
          </p:cNvSpPr>
          <p:nvPr/>
        </p:nvSpPr>
        <p:spPr>
          <a:xfrm>
            <a:off x="6172200" y="1527862"/>
            <a:ext cx="51120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0" y="1498717"/>
            <a:ext cx="2112474" cy="2112474"/>
          </a:xfrm>
          <a:prstGeom prst="rect">
            <a:avLst/>
          </a:prstGeom>
        </p:spPr>
      </p:pic>
      <p:sp>
        <p:nvSpPr>
          <p:cNvPr id="10" name="Platshållare för text 1"/>
          <p:cNvSpPr>
            <a:spLocks noGrp="1"/>
          </p:cNvSpPr>
          <p:nvPr>
            <p:ph type="body" sz="half" idx="10"/>
          </p:nvPr>
        </p:nvSpPr>
        <p:spPr>
          <a:xfrm>
            <a:off x="1093960" y="1672905"/>
            <a:ext cx="1837853" cy="73531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4000" b="0" dirty="0" smtClean="0"/>
              <a:t>STEG</a:t>
            </a:r>
            <a:r>
              <a:rPr lang="sv-SE" sz="5400" dirty="0" smtClean="0"/>
              <a:t>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56650" y="2228186"/>
            <a:ext cx="2112474" cy="96689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algn="ctr"/>
            <a:r>
              <a:rPr lang="sv-SE" sz="6600" b="1" dirty="0"/>
              <a:t>1</a:t>
            </a:r>
          </a:p>
          <a:p>
            <a:endParaRPr lang="sv-SE" dirty="0"/>
          </a:p>
        </p:txBody>
      </p:sp>
      <p:sp>
        <p:nvSpPr>
          <p:cNvPr id="9" name="Högerpil 8"/>
          <p:cNvSpPr/>
          <p:nvPr/>
        </p:nvSpPr>
        <p:spPr>
          <a:xfrm>
            <a:off x="3581779" y="2408224"/>
            <a:ext cx="819336" cy="6154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00" y="1498717"/>
            <a:ext cx="2112474" cy="2112474"/>
          </a:xfrm>
          <a:prstGeom prst="rect">
            <a:avLst/>
          </a:prstGeom>
        </p:spPr>
      </p:pic>
      <p:sp>
        <p:nvSpPr>
          <p:cNvPr id="14" name="Platshållare för text 1"/>
          <p:cNvSpPr txBox="1">
            <a:spLocks/>
          </p:cNvSpPr>
          <p:nvPr/>
        </p:nvSpPr>
        <p:spPr>
          <a:xfrm>
            <a:off x="5146510" y="1672905"/>
            <a:ext cx="1837853" cy="735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v-SE" sz="4000" b="0" smtClean="0"/>
              <a:t>STEG</a:t>
            </a:r>
            <a:r>
              <a:rPr lang="sv-SE" sz="5400" smtClean="0"/>
              <a:t> </a:t>
            </a:r>
            <a:endParaRPr lang="sv-SE" sz="5400" dirty="0" smtClean="0"/>
          </a:p>
        </p:txBody>
      </p:sp>
      <p:sp>
        <p:nvSpPr>
          <p:cNvPr id="15" name="textruta 14"/>
          <p:cNvSpPr txBox="1"/>
          <p:nvPr/>
        </p:nvSpPr>
        <p:spPr>
          <a:xfrm>
            <a:off x="5009200" y="2228186"/>
            <a:ext cx="2112474" cy="96689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algn="ctr"/>
            <a:r>
              <a:rPr lang="sv-SE" sz="6600" b="1" dirty="0" smtClean="0"/>
              <a:t>2</a:t>
            </a:r>
            <a:endParaRPr lang="sv-SE" sz="6600" b="1" dirty="0"/>
          </a:p>
          <a:p>
            <a:endParaRPr lang="sv-SE" dirty="0"/>
          </a:p>
        </p:txBody>
      </p:sp>
      <p:sp>
        <p:nvSpPr>
          <p:cNvPr id="24" name="textruta 23"/>
          <p:cNvSpPr txBox="1"/>
          <p:nvPr/>
        </p:nvSpPr>
        <p:spPr>
          <a:xfrm>
            <a:off x="4314488" y="3611191"/>
            <a:ext cx="38654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Testa ”Idrott för alla” som en samverkansmodell i fokuskommunerna Huddinge och Botkyrka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Engagera </a:t>
            </a:r>
            <a:r>
              <a:rPr lang="sv-SE" sz="1600" dirty="0" smtClean="0"/>
              <a:t> 3 nya fokuskommuner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Utbildningsmaterialet sprids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Ta fram en bruksanvisning för samverkansmodeller</a:t>
            </a:r>
            <a:endParaRPr lang="sv-S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7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innehåll 21"/>
          <p:cNvSpPr>
            <a:spLocks noGrp="1"/>
          </p:cNvSpPr>
          <p:nvPr>
            <p:ph type="body" sz="half" idx="4294967295"/>
          </p:nvPr>
        </p:nvSpPr>
        <p:spPr>
          <a:xfrm>
            <a:off x="6333424" y="1527862"/>
            <a:ext cx="5049120" cy="4221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700" b="1" dirty="0" smtClean="0">
                <a:latin typeface="+mn-lt"/>
              </a:rPr>
              <a:t>Huddinge kommun</a:t>
            </a:r>
            <a:r>
              <a:rPr lang="sv-SE" sz="1700" dirty="0">
                <a:latin typeface="+mn-lt"/>
              </a:rPr>
              <a:t> </a:t>
            </a:r>
            <a:r>
              <a:rPr lang="sv-SE" sz="1700" dirty="0" smtClean="0">
                <a:latin typeface="+mn-lt"/>
              </a:rPr>
              <a:t>– </a:t>
            </a:r>
            <a:r>
              <a:rPr lang="sv-SE" sz="1700" b="1" dirty="0" smtClean="0">
                <a:latin typeface="+mn-lt"/>
              </a:rPr>
              <a:t>hösten 2017</a:t>
            </a:r>
          </a:p>
          <a:p>
            <a:r>
              <a:rPr lang="sv-SE" sz="1700" dirty="0" smtClean="0">
                <a:latin typeface="+mn-lt"/>
              </a:rPr>
              <a:t>Kommunalt ansvarig samordnare</a:t>
            </a:r>
            <a:endParaRPr lang="sv-SE" sz="1700" dirty="0">
              <a:latin typeface="+mn-lt"/>
            </a:endParaRPr>
          </a:p>
          <a:p>
            <a:r>
              <a:rPr lang="sv-SE" sz="1700" dirty="0" smtClean="0">
                <a:latin typeface="+mn-lt"/>
              </a:rPr>
              <a:t>Tillsammans med Stockholmsidrotten</a:t>
            </a:r>
          </a:p>
          <a:p>
            <a:r>
              <a:rPr lang="sv-SE" sz="1700" dirty="0" smtClean="0">
                <a:latin typeface="+mn-lt"/>
              </a:rPr>
              <a:t>Samarbete skola och föreningsliv</a:t>
            </a:r>
          </a:p>
          <a:p>
            <a:r>
              <a:rPr lang="sv-SE" sz="1700" dirty="0" smtClean="0">
                <a:latin typeface="+mn-lt"/>
              </a:rPr>
              <a:t>Prova-på-verksamhet i anslutning till skoldagen</a:t>
            </a:r>
          </a:p>
          <a:p>
            <a:r>
              <a:rPr lang="sv-SE" sz="1700" dirty="0" smtClean="0">
                <a:latin typeface="+mn-lt"/>
              </a:rPr>
              <a:t>Idrottsföreningar med utbildade ledare håller i prova-på</a:t>
            </a:r>
          </a:p>
          <a:p>
            <a:r>
              <a:rPr lang="sv-SE" sz="1700" dirty="0" smtClean="0">
                <a:latin typeface="+mn-lt"/>
              </a:rPr>
              <a:t>Anpassad kvällsverksamhet för de som vill fortsätta efter prova-på</a:t>
            </a:r>
          </a:p>
          <a:p>
            <a:r>
              <a:rPr lang="sv-SE" sz="1700" dirty="0" smtClean="0">
                <a:latin typeface="+mn-lt"/>
              </a:rPr>
              <a:t>Inbjudan med information till föräldrarna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Konkret test av samverkansformer i Huddinge </a:t>
            </a:r>
            <a:endParaRPr lang="sv-SE" sz="4000" dirty="0"/>
          </a:p>
        </p:txBody>
      </p:sp>
      <p:sp>
        <p:nvSpPr>
          <p:cNvPr id="23" name="Platshållare för innehåll 6"/>
          <p:cNvSpPr txBox="1">
            <a:spLocks/>
          </p:cNvSpPr>
          <p:nvPr/>
        </p:nvSpPr>
        <p:spPr>
          <a:xfrm>
            <a:off x="6172200" y="1527862"/>
            <a:ext cx="51120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97" y="1527862"/>
            <a:ext cx="4945328" cy="306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 genomförs i tre steg</a:t>
            </a:r>
          </a:p>
        </p:txBody>
      </p:sp>
      <p:sp>
        <p:nvSpPr>
          <p:cNvPr id="23" name="Platshållare för innehåll 6"/>
          <p:cNvSpPr txBox="1">
            <a:spLocks/>
          </p:cNvSpPr>
          <p:nvPr/>
        </p:nvSpPr>
        <p:spPr>
          <a:xfrm>
            <a:off x="6172200" y="1527862"/>
            <a:ext cx="51120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0" y="1498717"/>
            <a:ext cx="2112474" cy="2112474"/>
          </a:xfrm>
          <a:prstGeom prst="rect">
            <a:avLst/>
          </a:prstGeom>
        </p:spPr>
      </p:pic>
      <p:sp>
        <p:nvSpPr>
          <p:cNvPr id="10" name="Platshållare för text 1"/>
          <p:cNvSpPr>
            <a:spLocks noGrp="1"/>
          </p:cNvSpPr>
          <p:nvPr>
            <p:ph type="body" sz="half" idx="10"/>
          </p:nvPr>
        </p:nvSpPr>
        <p:spPr>
          <a:xfrm>
            <a:off x="1093960" y="1672905"/>
            <a:ext cx="1837853" cy="73531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4000" b="0" dirty="0" smtClean="0"/>
              <a:t>STEG</a:t>
            </a:r>
            <a:r>
              <a:rPr lang="sv-SE" sz="5400" dirty="0" smtClean="0"/>
              <a:t>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56650" y="2228186"/>
            <a:ext cx="2112474" cy="96689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algn="ctr"/>
            <a:r>
              <a:rPr lang="sv-SE" sz="6600" b="1" dirty="0"/>
              <a:t>1</a:t>
            </a:r>
          </a:p>
          <a:p>
            <a:endParaRPr lang="sv-SE" dirty="0"/>
          </a:p>
        </p:txBody>
      </p:sp>
      <p:sp>
        <p:nvSpPr>
          <p:cNvPr id="9" name="Högerpil 8"/>
          <p:cNvSpPr/>
          <p:nvPr/>
        </p:nvSpPr>
        <p:spPr>
          <a:xfrm>
            <a:off x="3581779" y="2408224"/>
            <a:ext cx="819336" cy="6154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00" y="1498717"/>
            <a:ext cx="2112474" cy="2112474"/>
          </a:xfrm>
          <a:prstGeom prst="rect">
            <a:avLst/>
          </a:prstGeom>
        </p:spPr>
      </p:pic>
      <p:sp>
        <p:nvSpPr>
          <p:cNvPr id="14" name="Platshållare för text 1"/>
          <p:cNvSpPr txBox="1">
            <a:spLocks/>
          </p:cNvSpPr>
          <p:nvPr/>
        </p:nvSpPr>
        <p:spPr>
          <a:xfrm>
            <a:off x="5146510" y="1672905"/>
            <a:ext cx="1837853" cy="735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v-SE" sz="4000" b="0" smtClean="0"/>
              <a:t>STEG</a:t>
            </a:r>
            <a:r>
              <a:rPr lang="sv-SE" sz="5400" smtClean="0"/>
              <a:t> </a:t>
            </a:r>
            <a:endParaRPr lang="sv-SE" sz="5400" dirty="0" smtClean="0"/>
          </a:p>
        </p:txBody>
      </p:sp>
      <p:sp>
        <p:nvSpPr>
          <p:cNvPr id="15" name="textruta 14"/>
          <p:cNvSpPr txBox="1"/>
          <p:nvPr/>
        </p:nvSpPr>
        <p:spPr>
          <a:xfrm>
            <a:off x="5009200" y="2228186"/>
            <a:ext cx="2112474" cy="96689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algn="ctr"/>
            <a:r>
              <a:rPr lang="sv-SE" sz="6600" b="1" dirty="0" smtClean="0"/>
              <a:t>2</a:t>
            </a:r>
            <a:endParaRPr lang="sv-SE" sz="6600" b="1" dirty="0"/>
          </a:p>
          <a:p>
            <a:endParaRPr lang="sv-SE" dirty="0"/>
          </a:p>
        </p:txBody>
      </p:sp>
      <p:sp>
        <p:nvSpPr>
          <p:cNvPr id="16" name="Högerpil 15"/>
          <p:cNvSpPr/>
          <p:nvPr/>
        </p:nvSpPr>
        <p:spPr>
          <a:xfrm>
            <a:off x="7649047" y="2406234"/>
            <a:ext cx="819336" cy="6154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2" y="1498717"/>
            <a:ext cx="2112474" cy="2112474"/>
          </a:xfrm>
          <a:prstGeom prst="rect">
            <a:avLst/>
          </a:prstGeom>
        </p:spPr>
      </p:pic>
      <p:sp>
        <p:nvSpPr>
          <p:cNvPr id="18" name="Platshållare för text 1"/>
          <p:cNvSpPr txBox="1">
            <a:spLocks/>
          </p:cNvSpPr>
          <p:nvPr/>
        </p:nvSpPr>
        <p:spPr>
          <a:xfrm>
            <a:off x="9204732" y="1670915"/>
            <a:ext cx="1837853" cy="735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v-SE" sz="4000" b="0" smtClean="0"/>
              <a:t>STEG</a:t>
            </a:r>
            <a:r>
              <a:rPr lang="sv-SE" sz="5400" smtClean="0"/>
              <a:t> </a:t>
            </a:r>
            <a:endParaRPr lang="sv-SE" sz="5400" dirty="0" smtClean="0"/>
          </a:p>
        </p:txBody>
      </p:sp>
      <p:sp>
        <p:nvSpPr>
          <p:cNvPr id="19" name="textruta 18"/>
          <p:cNvSpPr txBox="1"/>
          <p:nvPr/>
        </p:nvSpPr>
        <p:spPr>
          <a:xfrm>
            <a:off x="9067422" y="2226196"/>
            <a:ext cx="2112474" cy="96689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algn="ctr"/>
            <a:r>
              <a:rPr lang="sv-SE" sz="6600" b="1" dirty="0" smtClean="0"/>
              <a:t>3</a:t>
            </a:r>
            <a:endParaRPr lang="sv-SE" sz="6600" b="1" dirty="0"/>
          </a:p>
          <a:p>
            <a:endParaRPr lang="sv-SE" dirty="0"/>
          </a:p>
        </p:txBody>
      </p:sp>
      <p:sp>
        <p:nvSpPr>
          <p:cNvPr id="25" name="textruta 24"/>
          <p:cNvSpPr txBox="1"/>
          <p:nvPr/>
        </p:nvSpPr>
        <p:spPr>
          <a:xfrm>
            <a:off x="7994210" y="3937294"/>
            <a:ext cx="3577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smtClean="0"/>
              <a:t>Skapa förutsättningar för att samverkansprojekten </a:t>
            </a:r>
            <a:r>
              <a:rPr lang="sv-SE" dirty="0"/>
              <a:t>lever vidare </a:t>
            </a:r>
            <a:r>
              <a:rPr lang="sv-SE" dirty="0" smtClean="0"/>
              <a:t>i kommunernas regi</a:t>
            </a:r>
            <a:endParaRPr lang="sv-S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smtClean="0"/>
              <a:t>Nå ut med </a:t>
            </a:r>
            <a:r>
              <a:rPr lang="sv-SE" dirty="0"/>
              <a:t>projektets </a:t>
            </a:r>
            <a:r>
              <a:rPr lang="sv-SE" dirty="0" smtClean="0"/>
              <a:t>kunskap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smtClean="0"/>
              <a:t>Medverka på Almedalen 2018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smtClean="0"/>
              <a:t>Sprida projektet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09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376</Words>
  <Application>Microsoft Office PowerPoint</Application>
  <PresentationFormat>Bredbild</PresentationFormat>
  <Paragraphs>82</Paragraphs>
  <Slides>13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PowerPoint-presentation</vt:lpstr>
      <vt:lpstr>Om projektet</vt:lpstr>
      <vt:lpstr>Projektet genomförs i tre steg under 3 år</vt:lpstr>
      <vt:lpstr>Under år 1 har vi gjort följande</vt:lpstr>
      <vt:lpstr>Utbildning i samarbete med SISU Idrottsutbildarna</vt:lpstr>
      <vt:lpstr>Upplägg av utbildningsmaterialet</vt:lpstr>
      <vt:lpstr>Projektets genomförande</vt:lpstr>
      <vt:lpstr>Konkret test av samverkansformer i Huddinge </vt:lpstr>
      <vt:lpstr>Projektet genomförs i tre steg</vt:lpstr>
      <vt:lpstr>Inspirationspåse</vt:lpstr>
      <vt:lpstr>Så kan ni göra</vt:lpstr>
      <vt:lpstr>Rörelsesatsning 6-17 november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Lovisa Schiller</dc:creator>
  <cp:lastModifiedBy>Cecillia Backentorn</cp:lastModifiedBy>
  <cp:revision>102</cp:revision>
  <dcterms:created xsi:type="dcterms:W3CDTF">2015-04-21T07:45:52Z</dcterms:created>
  <dcterms:modified xsi:type="dcterms:W3CDTF">2017-10-12T13:39:12Z</dcterms:modified>
</cp:coreProperties>
</file>